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5" r:id="rId1"/>
  </p:sldMasterIdLst>
  <p:sldIdLst>
    <p:sldId id="256" r:id="rId2"/>
    <p:sldId id="257" r:id="rId3"/>
    <p:sldId id="261" r:id="rId4"/>
    <p:sldId id="259" r:id="rId5"/>
    <p:sldId id="278" r:id="rId6"/>
    <p:sldId id="289" r:id="rId7"/>
    <p:sldId id="290" r:id="rId8"/>
    <p:sldId id="299" r:id="rId9"/>
    <p:sldId id="303" r:id="rId10"/>
    <p:sldId id="310" r:id="rId11"/>
    <p:sldId id="300" r:id="rId12"/>
    <p:sldId id="301" r:id="rId13"/>
    <p:sldId id="302" r:id="rId14"/>
    <p:sldId id="304" r:id="rId15"/>
    <p:sldId id="311" r:id="rId16"/>
    <p:sldId id="305" r:id="rId17"/>
    <p:sldId id="306" r:id="rId18"/>
    <p:sldId id="312" r:id="rId19"/>
    <p:sldId id="313" r:id="rId20"/>
    <p:sldId id="282" r:id="rId21"/>
    <p:sldId id="30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4" autoAdjust="0"/>
    <p:restoredTop sz="94660"/>
  </p:normalViewPr>
  <p:slideViewPr>
    <p:cSldViewPr snapToGrid="0">
      <p:cViewPr varScale="1">
        <p:scale>
          <a:sx n="74" d="100"/>
          <a:sy n="74" d="100"/>
        </p:scale>
        <p:origin x="2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studentppi.utmspace.edu.my/?cat=6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studentppi.utmspace.edu.my/?cat=6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6BF019-BAD5-4091-A968-DE235AEE2AA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12B58D-6352-44DC-8C28-E50415735B7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General guidelines on Bridging Programme</a:t>
          </a:r>
          <a:endParaRPr lang="en-US"/>
        </a:p>
      </dgm:t>
    </dgm:pt>
    <dgm:pt modelId="{E65130E3-6471-4A33-9015-18E9CC4EA7C5}" type="parTrans" cxnId="{95EEE079-BE54-483F-AB7A-A6B388E9DE98}">
      <dgm:prSet/>
      <dgm:spPr/>
      <dgm:t>
        <a:bodyPr/>
        <a:lstStyle/>
        <a:p>
          <a:endParaRPr lang="en-US"/>
        </a:p>
      </dgm:t>
    </dgm:pt>
    <dgm:pt modelId="{96AD2AF6-8252-4CFF-B650-2758159045BA}" type="sibTrans" cxnId="{95EEE079-BE54-483F-AB7A-A6B388E9DE9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2484844-E6C9-4810-B122-8A6D3FF9BC2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Bridging Exemption Test</a:t>
          </a:r>
          <a:endParaRPr lang="en-US"/>
        </a:p>
      </dgm:t>
    </dgm:pt>
    <dgm:pt modelId="{39FE4160-D9E6-4584-BEA0-A8F6013FB1E4}" type="parTrans" cxnId="{49CE167C-4025-4893-B2C1-3ADBF0157304}">
      <dgm:prSet/>
      <dgm:spPr/>
      <dgm:t>
        <a:bodyPr/>
        <a:lstStyle/>
        <a:p>
          <a:endParaRPr lang="en-US"/>
        </a:p>
      </dgm:t>
    </dgm:pt>
    <dgm:pt modelId="{E73B14FA-36EA-4125-9836-9D4A4C1B7626}" type="sibTrans" cxnId="{49CE167C-4025-4893-B2C1-3ADBF015730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F2AD16F-B423-4CF5-A735-6C90DA1E97A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Teaching and Learning for Session 20202021-2</a:t>
          </a:r>
          <a:endParaRPr lang="en-US" dirty="0"/>
        </a:p>
      </dgm:t>
    </dgm:pt>
    <dgm:pt modelId="{1CEF7513-1899-4420-BA39-688C9DE5047B}" type="parTrans" cxnId="{B99AFC68-D6AD-4DC8-A04B-7A4DEC1F4D5E}">
      <dgm:prSet/>
      <dgm:spPr/>
      <dgm:t>
        <a:bodyPr/>
        <a:lstStyle/>
        <a:p>
          <a:endParaRPr lang="en-US"/>
        </a:p>
      </dgm:t>
    </dgm:pt>
    <dgm:pt modelId="{83EE1DF5-0BF6-4B63-9BAC-6C19850FB252}" type="sibTrans" cxnId="{B99AFC68-D6AD-4DC8-A04B-7A4DEC1F4D5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E5D5F7D-C964-4797-AE63-7BA91573621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Course Registration for Session 20202021-2</a:t>
          </a:r>
          <a:endParaRPr lang="en-US" dirty="0"/>
        </a:p>
      </dgm:t>
    </dgm:pt>
    <dgm:pt modelId="{9AFCDF1E-3E55-4991-B329-26E01A0AB051}" type="parTrans" cxnId="{756DFDC7-AFE8-4AFC-B71C-7133E4BF378C}">
      <dgm:prSet/>
      <dgm:spPr/>
      <dgm:t>
        <a:bodyPr/>
        <a:lstStyle/>
        <a:p>
          <a:endParaRPr lang="en-US"/>
        </a:p>
      </dgm:t>
    </dgm:pt>
    <dgm:pt modelId="{12E2F583-691A-4DC1-9393-4EFAE0FF9F53}" type="sibTrans" cxnId="{756DFDC7-AFE8-4AFC-B71C-7133E4BF378C}">
      <dgm:prSet/>
      <dgm:spPr/>
      <dgm:t>
        <a:bodyPr/>
        <a:lstStyle/>
        <a:p>
          <a:endParaRPr lang="en-US"/>
        </a:p>
      </dgm:t>
    </dgm:pt>
    <dgm:pt modelId="{282508B7-E297-4714-A05F-80C44B395FE4}" type="pres">
      <dgm:prSet presAssocID="{7E6BF019-BAD5-4091-A968-DE235AEE2AAB}" presName="root" presStyleCnt="0">
        <dgm:presLayoutVars>
          <dgm:dir/>
          <dgm:resizeHandles val="exact"/>
        </dgm:presLayoutVars>
      </dgm:prSet>
      <dgm:spPr/>
    </dgm:pt>
    <dgm:pt modelId="{4EA2B908-A8B0-4ACC-A574-9042EC0AA3BB}" type="pres">
      <dgm:prSet presAssocID="{5B12B58D-6352-44DC-8C28-E50415735B72}" presName="compNode" presStyleCnt="0"/>
      <dgm:spPr/>
    </dgm:pt>
    <dgm:pt modelId="{1C64069B-7C22-481E-B40C-B7FD28894BF2}" type="pres">
      <dgm:prSet presAssocID="{5B12B58D-6352-44DC-8C28-E50415735B72}" presName="bgRect" presStyleLbl="bgShp" presStyleIdx="0" presStyleCnt="4" custLinFactNeighborY="-42439"/>
      <dgm:spPr/>
    </dgm:pt>
    <dgm:pt modelId="{A0E5F368-C5EA-4381-A02D-216560757332}" type="pres">
      <dgm:prSet presAssocID="{5B12B58D-6352-44DC-8C28-E50415735B7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A5EECF8C-D502-4036-A6D8-4ED62EB7E8F6}" type="pres">
      <dgm:prSet presAssocID="{5B12B58D-6352-44DC-8C28-E50415735B72}" presName="spaceRect" presStyleCnt="0"/>
      <dgm:spPr/>
    </dgm:pt>
    <dgm:pt modelId="{329C59EB-93B9-44F2-BA37-E18FED069D39}" type="pres">
      <dgm:prSet presAssocID="{5B12B58D-6352-44DC-8C28-E50415735B72}" presName="parTx" presStyleLbl="revTx" presStyleIdx="0" presStyleCnt="4">
        <dgm:presLayoutVars>
          <dgm:chMax val="0"/>
          <dgm:chPref val="0"/>
        </dgm:presLayoutVars>
      </dgm:prSet>
      <dgm:spPr/>
    </dgm:pt>
    <dgm:pt modelId="{629A9351-0A86-4594-8305-DC44314D5D93}" type="pres">
      <dgm:prSet presAssocID="{96AD2AF6-8252-4CFF-B650-2758159045BA}" presName="sibTrans" presStyleCnt="0"/>
      <dgm:spPr/>
    </dgm:pt>
    <dgm:pt modelId="{3E5A5D36-E53B-4708-8309-775113E7A6E3}" type="pres">
      <dgm:prSet presAssocID="{12484844-E6C9-4810-B122-8A6D3FF9BC27}" presName="compNode" presStyleCnt="0"/>
      <dgm:spPr/>
    </dgm:pt>
    <dgm:pt modelId="{8670F8EA-AB5F-42F1-960C-0AB310FD3FB3}" type="pres">
      <dgm:prSet presAssocID="{12484844-E6C9-4810-B122-8A6D3FF9BC27}" presName="bgRect" presStyleLbl="bgShp" presStyleIdx="1" presStyleCnt="4"/>
      <dgm:spPr/>
    </dgm:pt>
    <dgm:pt modelId="{F6BB0163-FD55-41FF-A5FD-4CAAD8846BFE}" type="pres">
      <dgm:prSet presAssocID="{12484844-E6C9-4810-B122-8A6D3FF9BC2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51D4A9D-BC9E-43AF-9939-680BD6AFD37C}" type="pres">
      <dgm:prSet presAssocID="{12484844-E6C9-4810-B122-8A6D3FF9BC27}" presName="spaceRect" presStyleCnt="0"/>
      <dgm:spPr/>
    </dgm:pt>
    <dgm:pt modelId="{ED89AE15-914E-4929-BAD6-95DF5D824D4E}" type="pres">
      <dgm:prSet presAssocID="{12484844-E6C9-4810-B122-8A6D3FF9BC27}" presName="parTx" presStyleLbl="revTx" presStyleIdx="1" presStyleCnt="4">
        <dgm:presLayoutVars>
          <dgm:chMax val="0"/>
          <dgm:chPref val="0"/>
        </dgm:presLayoutVars>
      </dgm:prSet>
      <dgm:spPr/>
    </dgm:pt>
    <dgm:pt modelId="{E2AF8C61-E841-49A4-9880-1C9B3780A59F}" type="pres">
      <dgm:prSet presAssocID="{E73B14FA-36EA-4125-9836-9D4A4C1B7626}" presName="sibTrans" presStyleCnt="0"/>
      <dgm:spPr/>
    </dgm:pt>
    <dgm:pt modelId="{80FE3B57-E3F2-4973-9632-2647DFC06D6B}" type="pres">
      <dgm:prSet presAssocID="{FF2AD16F-B423-4CF5-A735-6C90DA1E97A2}" presName="compNode" presStyleCnt="0"/>
      <dgm:spPr/>
    </dgm:pt>
    <dgm:pt modelId="{F4E9E8C3-EBF0-48CB-879D-7382EAADE947}" type="pres">
      <dgm:prSet presAssocID="{FF2AD16F-B423-4CF5-A735-6C90DA1E97A2}" presName="bgRect" presStyleLbl="bgShp" presStyleIdx="2" presStyleCnt="4"/>
      <dgm:spPr/>
    </dgm:pt>
    <dgm:pt modelId="{3EFF2555-A317-4849-95B6-47DEF673D7E3}" type="pres">
      <dgm:prSet presAssocID="{FF2AD16F-B423-4CF5-A735-6C90DA1E97A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4F235206-2676-4A38-8A9D-697ADFC46DB7}" type="pres">
      <dgm:prSet presAssocID="{FF2AD16F-B423-4CF5-A735-6C90DA1E97A2}" presName="spaceRect" presStyleCnt="0"/>
      <dgm:spPr/>
    </dgm:pt>
    <dgm:pt modelId="{4191D8BC-D389-4F3D-9C5A-C1CD4A549047}" type="pres">
      <dgm:prSet presAssocID="{FF2AD16F-B423-4CF5-A735-6C90DA1E97A2}" presName="parTx" presStyleLbl="revTx" presStyleIdx="2" presStyleCnt="4">
        <dgm:presLayoutVars>
          <dgm:chMax val="0"/>
          <dgm:chPref val="0"/>
        </dgm:presLayoutVars>
      </dgm:prSet>
      <dgm:spPr/>
    </dgm:pt>
    <dgm:pt modelId="{459C0F66-E113-41A4-87A5-5F51D1552E43}" type="pres">
      <dgm:prSet presAssocID="{83EE1DF5-0BF6-4B63-9BAC-6C19850FB252}" presName="sibTrans" presStyleCnt="0"/>
      <dgm:spPr/>
    </dgm:pt>
    <dgm:pt modelId="{BC43409C-2834-48F6-8984-1795A6353E10}" type="pres">
      <dgm:prSet presAssocID="{7E5D5F7D-C964-4797-AE63-7BA915736219}" presName="compNode" presStyleCnt="0"/>
      <dgm:spPr/>
    </dgm:pt>
    <dgm:pt modelId="{60CC22D5-DD34-4F61-B72A-472A8608B9D1}" type="pres">
      <dgm:prSet presAssocID="{7E5D5F7D-C964-4797-AE63-7BA915736219}" presName="bgRect" presStyleLbl="bgShp" presStyleIdx="3" presStyleCnt="4"/>
      <dgm:spPr/>
    </dgm:pt>
    <dgm:pt modelId="{5F2CE6FE-8EE3-437F-A7E8-35E18CA0E071}" type="pres">
      <dgm:prSet presAssocID="{7E5D5F7D-C964-4797-AE63-7BA91573621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149FC390-1C6B-4F4D-9A09-A97E8371A169}" type="pres">
      <dgm:prSet presAssocID="{7E5D5F7D-C964-4797-AE63-7BA915736219}" presName="spaceRect" presStyleCnt="0"/>
      <dgm:spPr/>
    </dgm:pt>
    <dgm:pt modelId="{294616B7-4E40-4983-8E2A-C23A05FBA40B}" type="pres">
      <dgm:prSet presAssocID="{7E5D5F7D-C964-4797-AE63-7BA915736219}" presName="parTx" presStyleLbl="revTx" presStyleIdx="3" presStyleCnt="4" custScaleX="100286" custScaleY="94318" custLinFactY="39612" custLinFactNeighborX="236" custLinFactNeighborY="100000">
        <dgm:presLayoutVars>
          <dgm:chMax val="0"/>
          <dgm:chPref val="0"/>
        </dgm:presLayoutVars>
      </dgm:prSet>
      <dgm:spPr/>
    </dgm:pt>
  </dgm:ptLst>
  <dgm:cxnLst>
    <dgm:cxn modelId="{BE3F9516-34D0-4F7B-B375-1B2187736C36}" type="presOf" srcId="{7E5D5F7D-C964-4797-AE63-7BA915736219}" destId="{294616B7-4E40-4983-8E2A-C23A05FBA40B}" srcOrd="0" destOrd="0" presId="urn:microsoft.com/office/officeart/2018/2/layout/IconVerticalSolidList"/>
    <dgm:cxn modelId="{C288C53A-CDC6-48AB-9D37-0DAE3E89A504}" type="presOf" srcId="{7E6BF019-BAD5-4091-A968-DE235AEE2AAB}" destId="{282508B7-E297-4714-A05F-80C44B395FE4}" srcOrd="0" destOrd="0" presId="urn:microsoft.com/office/officeart/2018/2/layout/IconVerticalSolidList"/>
    <dgm:cxn modelId="{B99AFC68-D6AD-4DC8-A04B-7A4DEC1F4D5E}" srcId="{7E6BF019-BAD5-4091-A968-DE235AEE2AAB}" destId="{FF2AD16F-B423-4CF5-A735-6C90DA1E97A2}" srcOrd="2" destOrd="0" parTransId="{1CEF7513-1899-4420-BA39-688C9DE5047B}" sibTransId="{83EE1DF5-0BF6-4B63-9BAC-6C19850FB252}"/>
    <dgm:cxn modelId="{95EEE079-BE54-483F-AB7A-A6B388E9DE98}" srcId="{7E6BF019-BAD5-4091-A968-DE235AEE2AAB}" destId="{5B12B58D-6352-44DC-8C28-E50415735B72}" srcOrd="0" destOrd="0" parTransId="{E65130E3-6471-4A33-9015-18E9CC4EA7C5}" sibTransId="{96AD2AF6-8252-4CFF-B650-2758159045BA}"/>
    <dgm:cxn modelId="{49CE167C-4025-4893-B2C1-3ADBF0157304}" srcId="{7E6BF019-BAD5-4091-A968-DE235AEE2AAB}" destId="{12484844-E6C9-4810-B122-8A6D3FF9BC27}" srcOrd="1" destOrd="0" parTransId="{39FE4160-D9E6-4584-BEA0-A8F6013FB1E4}" sibTransId="{E73B14FA-36EA-4125-9836-9D4A4C1B7626}"/>
    <dgm:cxn modelId="{5323BBA7-1552-4CAC-9779-4D4B8E9BDB21}" type="presOf" srcId="{FF2AD16F-B423-4CF5-A735-6C90DA1E97A2}" destId="{4191D8BC-D389-4F3D-9C5A-C1CD4A549047}" srcOrd="0" destOrd="0" presId="urn:microsoft.com/office/officeart/2018/2/layout/IconVerticalSolidList"/>
    <dgm:cxn modelId="{9102CFC6-7B05-488F-A3BB-16154757D930}" type="presOf" srcId="{12484844-E6C9-4810-B122-8A6D3FF9BC27}" destId="{ED89AE15-914E-4929-BAD6-95DF5D824D4E}" srcOrd="0" destOrd="0" presId="urn:microsoft.com/office/officeart/2018/2/layout/IconVerticalSolidList"/>
    <dgm:cxn modelId="{756DFDC7-AFE8-4AFC-B71C-7133E4BF378C}" srcId="{7E6BF019-BAD5-4091-A968-DE235AEE2AAB}" destId="{7E5D5F7D-C964-4797-AE63-7BA915736219}" srcOrd="3" destOrd="0" parTransId="{9AFCDF1E-3E55-4991-B329-26E01A0AB051}" sibTransId="{12E2F583-691A-4DC1-9393-4EFAE0FF9F53}"/>
    <dgm:cxn modelId="{CFF6D3FD-8E23-42E3-859B-D51C438626BA}" type="presOf" srcId="{5B12B58D-6352-44DC-8C28-E50415735B72}" destId="{329C59EB-93B9-44F2-BA37-E18FED069D39}" srcOrd="0" destOrd="0" presId="urn:microsoft.com/office/officeart/2018/2/layout/IconVerticalSolidList"/>
    <dgm:cxn modelId="{2B39DDCC-C6B1-4EFF-8438-B8A1722A8EC9}" type="presParOf" srcId="{282508B7-E297-4714-A05F-80C44B395FE4}" destId="{4EA2B908-A8B0-4ACC-A574-9042EC0AA3BB}" srcOrd="0" destOrd="0" presId="urn:microsoft.com/office/officeart/2018/2/layout/IconVerticalSolidList"/>
    <dgm:cxn modelId="{02E0C11F-AF96-4CA8-93A1-6A0293537DD1}" type="presParOf" srcId="{4EA2B908-A8B0-4ACC-A574-9042EC0AA3BB}" destId="{1C64069B-7C22-481E-B40C-B7FD28894BF2}" srcOrd="0" destOrd="0" presId="urn:microsoft.com/office/officeart/2018/2/layout/IconVerticalSolidList"/>
    <dgm:cxn modelId="{16961283-C357-4C08-962E-537DC8FB2CE5}" type="presParOf" srcId="{4EA2B908-A8B0-4ACC-A574-9042EC0AA3BB}" destId="{A0E5F368-C5EA-4381-A02D-216560757332}" srcOrd="1" destOrd="0" presId="urn:microsoft.com/office/officeart/2018/2/layout/IconVerticalSolidList"/>
    <dgm:cxn modelId="{C5A5582D-14E1-4543-813C-79E6A51ECCF7}" type="presParOf" srcId="{4EA2B908-A8B0-4ACC-A574-9042EC0AA3BB}" destId="{A5EECF8C-D502-4036-A6D8-4ED62EB7E8F6}" srcOrd="2" destOrd="0" presId="urn:microsoft.com/office/officeart/2018/2/layout/IconVerticalSolidList"/>
    <dgm:cxn modelId="{70D0A129-CE95-4576-91C0-FEAB13C9B101}" type="presParOf" srcId="{4EA2B908-A8B0-4ACC-A574-9042EC0AA3BB}" destId="{329C59EB-93B9-44F2-BA37-E18FED069D39}" srcOrd="3" destOrd="0" presId="urn:microsoft.com/office/officeart/2018/2/layout/IconVerticalSolidList"/>
    <dgm:cxn modelId="{25A34F6D-D34C-48B0-80E6-BAE23409D9D4}" type="presParOf" srcId="{282508B7-E297-4714-A05F-80C44B395FE4}" destId="{629A9351-0A86-4594-8305-DC44314D5D93}" srcOrd="1" destOrd="0" presId="urn:microsoft.com/office/officeart/2018/2/layout/IconVerticalSolidList"/>
    <dgm:cxn modelId="{E60165BF-A67F-4188-815E-AF13A42322A3}" type="presParOf" srcId="{282508B7-E297-4714-A05F-80C44B395FE4}" destId="{3E5A5D36-E53B-4708-8309-775113E7A6E3}" srcOrd="2" destOrd="0" presId="urn:microsoft.com/office/officeart/2018/2/layout/IconVerticalSolidList"/>
    <dgm:cxn modelId="{F28A753B-6957-4CDA-AD5E-48754D26B26E}" type="presParOf" srcId="{3E5A5D36-E53B-4708-8309-775113E7A6E3}" destId="{8670F8EA-AB5F-42F1-960C-0AB310FD3FB3}" srcOrd="0" destOrd="0" presId="urn:microsoft.com/office/officeart/2018/2/layout/IconVerticalSolidList"/>
    <dgm:cxn modelId="{C135E9C3-6E04-45FB-8BC5-F5DB8714FBBB}" type="presParOf" srcId="{3E5A5D36-E53B-4708-8309-775113E7A6E3}" destId="{F6BB0163-FD55-41FF-A5FD-4CAAD8846BFE}" srcOrd="1" destOrd="0" presId="urn:microsoft.com/office/officeart/2018/2/layout/IconVerticalSolidList"/>
    <dgm:cxn modelId="{622F99E3-5D8D-4F39-92A4-7B4D4306EBE5}" type="presParOf" srcId="{3E5A5D36-E53B-4708-8309-775113E7A6E3}" destId="{251D4A9D-BC9E-43AF-9939-680BD6AFD37C}" srcOrd="2" destOrd="0" presId="urn:microsoft.com/office/officeart/2018/2/layout/IconVerticalSolidList"/>
    <dgm:cxn modelId="{130B2729-CED9-4C64-814F-5BA6243AB13E}" type="presParOf" srcId="{3E5A5D36-E53B-4708-8309-775113E7A6E3}" destId="{ED89AE15-914E-4929-BAD6-95DF5D824D4E}" srcOrd="3" destOrd="0" presId="urn:microsoft.com/office/officeart/2018/2/layout/IconVerticalSolidList"/>
    <dgm:cxn modelId="{F62AD4C5-106B-4D89-8DC3-9ABEF30D4E74}" type="presParOf" srcId="{282508B7-E297-4714-A05F-80C44B395FE4}" destId="{E2AF8C61-E841-49A4-9880-1C9B3780A59F}" srcOrd="3" destOrd="0" presId="urn:microsoft.com/office/officeart/2018/2/layout/IconVerticalSolidList"/>
    <dgm:cxn modelId="{9A88C1AA-34D3-4605-934B-66C120618220}" type="presParOf" srcId="{282508B7-E297-4714-A05F-80C44B395FE4}" destId="{80FE3B57-E3F2-4973-9632-2647DFC06D6B}" srcOrd="4" destOrd="0" presId="urn:microsoft.com/office/officeart/2018/2/layout/IconVerticalSolidList"/>
    <dgm:cxn modelId="{5783CDF8-7F54-4891-BE26-3813B7F96720}" type="presParOf" srcId="{80FE3B57-E3F2-4973-9632-2647DFC06D6B}" destId="{F4E9E8C3-EBF0-48CB-879D-7382EAADE947}" srcOrd="0" destOrd="0" presId="urn:microsoft.com/office/officeart/2018/2/layout/IconVerticalSolidList"/>
    <dgm:cxn modelId="{CFA80FE0-8D06-42B9-8AB6-2837E04525B6}" type="presParOf" srcId="{80FE3B57-E3F2-4973-9632-2647DFC06D6B}" destId="{3EFF2555-A317-4849-95B6-47DEF673D7E3}" srcOrd="1" destOrd="0" presId="urn:microsoft.com/office/officeart/2018/2/layout/IconVerticalSolidList"/>
    <dgm:cxn modelId="{39254D3A-A5D1-46AA-B9F3-AD958CF81CAA}" type="presParOf" srcId="{80FE3B57-E3F2-4973-9632-2647DFC06D6B}" destId="{4F235206-2676-4A38-8A9D-697ADFC46DB7}" srcOrd="2" destOrd="0" presId="urn:microsoft.com/office/officeart/2018/2/layout/IconVerticalSolidList"/>
    <dgm:cxn modelId="{AF1CA959-6CDF-4176-B6B1-3C541D11EC0C}" type="presParOf" srcId="{80FE3B57-E3F2-4973-9632-2647DFC06D6B}" destId="{4191D8BC-D389-4F3D-9C5A-C1CD4A549047}" srcOrd="3" destOrd="0" presId="urn:microsoft.com/office/officeart/2018/2/layout/IconVerticalSolidList"/>
    <dgm:cxn modelId="{6EAE2D1C-5F9C-49AE-A167-B505BBA948A9}" type="presParOf" srcId="{282508B7-E297-4714-A05F-80C44B395FE4}" destId="{459C0F66-E113-41A4-87A5-5F51D1552E43}" srcOrd="5" destOrd="0" presId="urn:microsoft.com/office/officeart/2018/2/layout/IconVerticalSolidList"/>
    <dgm:cxn modelId="{9D5C3EE4-2B93-452F-903E-3BF702BA13E1}" type="presParOf" srcId="{282508B7-E297-4714-A05F-80C44B395FE4}" destId="{BC43409C-2834-48F6-8984-1795A6353E10}" srcOrd="6" destOrd="0" presId="urn:microsoft.com/office/officeart/2018/2/layout/IconVerticalSolidList"/>
    <dgm:cxn modelId="{E343B2EE-11CB-4632-8924-6F9905C3DA94}" type="presParOf" srcId="{BC43409C-2834-48F6-8984-1795A6353E10}" destId="{60CC22D5-DD34-4F61-B72A-472A8608B9D1}" srcOrd="0" destOrd="0" presId="urn:microsoft.com/office/officeart/2018/2/layout/IconVerticalSolidList"/>
    <dgm:cxn modelId="{C46594F3-A55A-428D-984D-95BC22869683}" type="presParOf" srcId="{BC43409C-2834-48F6-8984-1795A6353E10}" destId="{5F2CE6FE-8EE3-437F-A7E8-35E18CA0E071}" srcOrd="1" destOrd="0" presId="urn:microsoft.com/office/officeart/2018/2/layout/IconVerticalSolidList"/>
    <dgm:cxn modelId="{06221248-B51B-46D6-B14A-D523EF4C88A3}" type="presParOf" srcId="{BC43409C-2834-48F6-8984-1795A6353E10}" destId="{149FC390-1C6B-4F4D-9A09-A97E8371A169}" srcOrd="2" destOrd="0" presId="urn:microsoft.com/office/officeart/2018/2/layout/IconVerticalSolidList"/>
    <dgm:cxn modelId="{10340A98-B451-4D58-81DC-857ADF0A835F}" type="presParOf" srcId="{BC43409C-2834-48F6-8984-1795A6353E10}" destId="{294616B7-4E40-4983-8E2A-C23A05FBA40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0FC309-4FF0-4A40-90FD-9ED70239844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003D71A-CE1A-4191-A8B5-B34F32149CFD}">
      <dgm:prSet phldrT="[Text]"/>
      <dgm:spPr/>
      <dgm:t>
        <a:bodyPr/>
        <a:lstStyle/>
        <a:p>
          <a:r>
            <a:rPr lang="en-GB" dirty="0"/>
            <a:t>1</a:t>
          </a:r>
        </a:p>
      </dgm:t>
    </dgm:pt>
    <dgm:pt modelId="{CC85B001-7D33-4111-85BB-A1745D16A10A}" type="parTrans" cxnId="{4E01A8A8-9C76-4288-86C9-9D45FA0B430C}">
      <dgm:prSet/>
      <dgm:spPr/>
      <dgm:t>
        <a:bodyPr/>
        <a:lstStyle/>
        <a:p>
          <a:endParaRPr lang="en-GB"/>
        </a:p>
      </dgm:t>
    </dgm:pt>
    <dgm:pt modelId="{09479FCA-BD11-4F00-9507-C2B8D30EC40B}" type="sibTrans" cxnId="{4E01A8A8-9C76-4288-86C9-9D45FA0B430C}">
      <dgm:prSet/>
      <dgm:spPr/>
      <dgm:t>
        <a:bodyPr/>
        <a:lstStyle/>
        <a:p>
          <a:endParaRPr lang="en-GB"/>
        </a:p>
      </dgm:t>
    </dgm:pt>
    <dgm:pt modelId="{FB50ED17-C096-4BC0-B12C-528323888E17}">
      <dgm:prSet phldrT="[Text]" custT="1"/>
      <dgm:spPr/>
      <dgm:t>
        <a:bodyPr/>
        <a:lstStyle/>
        <a:p>
          <a:pPr>
            <a:buNone/>
          </a:pPr>
          <a:r>
            <a:rPr lang="en-GB" sz="1600" b="1" dirty="0"/>
            <a:t>Do course registration</a:t>
          </a:r>
        </a:p>
      </dgm:t>
    </dgm:pt>
    <dgm:pt modelId="{14B4E612-A339-40FF-A208-C8EE24B97576}" type="parTrans" cxnId="{7E81BCF8-7DA9-4D1D-8297-9267B316934D}">
      <dgm:prSet/>
      <dgm:spPr/>
      <dgm:t>
        <a:bodyPr/>
        <a:lstStyle/>
        <a:p>
          <a:endParaRPr lang="en-GB"/>
        </a:p>
      </dgm:t>
    </dgm:pt>
    <dgm:pt modelId="{0D6E75F9-63D1-485F-9F95-514693A448B5}" type="sibTrans" cxnId="{7E81BCF8-7DA9-4D1D-8297-9267B316934D}">
      <dgm:prSet/>
      <dgm:spPr/>
      <dgm:t>
        <a:bodyPr/>
        <a:lstStyle/>
        <a:p>
          <a:endParaRPr lang="en-GB"/>
        </a:p>
      </dgm:t>
    </dgm:pt>
    <dgm:pt modelId="{8E691B5E-A6FC-4680-B7A0-13C1238A42DF}">
      <dgm:prSet phldrT="[Text]"/>
      <dgm:spPr/>
      <dgm:t>
        <a:bodyPr/>
        <a:lstStyle/>
        <a:p>
          <a:r>
            <a:rPr lang="en-GB" dirty="0"/>
            <a:t>3</a:t>
          </a:r>
        </a:p>
      </dgm:t>
    </dgm:pt>
    <dgm:pt modelId="{9367BBA4-12EB-475B-821B-F98A40743506}" type="parTrans" cxnId="{E84792FF-D287-4208-B8CB-77DA5E69F070}">
      <dgm:prSet/>
      <dgm:spPr/>
      <dgm:t>
        <a:bodyPr/>
        <a:lstStyle/>
        <a:p>
          <a:endParaRPr lang="en-GB"/>
        </a:p>
      </dgm:t>
    </dgm:pt>
    <dgm:pt modelId="{D4B58F61-3962-4A4D-9365-D353BADE86BA}" type="sibTrans" cxnId="{E84792FF-D287-4208-B8CB-77DA5E69F070}">
      <dgm:prSet/>
      <dgm:spPr/>
      <dgm:t>
        <a:bodyPr/>
        <a:lstStyle/>
        <a:p>
          <a:endParaRPr lang="en-GB"/>
        </a:p>
      </dgm:t>
    </dgm:pt>
    <dgm:pt modelId="{AD74E27A-286E-4631-8475-FC19D75777F2}">
      <dgm:prSet phldrT="[Text]" custT="1"/>
      <dgm:spPr/>
      <dgm:t>
        <a:bodyPr/>
        <a:lstStyle/>
        <a:p>
          <a:pPr>
            <a:buNone/>
          </a:pPr>
          <a:r>
            <a:rPr lang="en-GB" sz="1600" b="1" dirty="0"/>
            <a:t>Fill up the </a:t>
          </a:r>
          <a:r>
            <a:rPr lang="en-GB" sz="1600" b="1" dirty="0" err="1"/>
            <a:t>TnL</a:t>
          </a:r>
          <a:r>
            <a:rPr lang="en-GB" sz="1600" b="1" dirty="0"/>
            <a:t> Readiness Survey form</a:t>
          </a:r>
        </a:p>
      </dgm:t>
    </dgm:pt>
    <dgm:pt modelId="{8CA7673B-F4D6-4D1A-AE8F-835F42F8D205}" type="parTrans" cxnId="{A817421A-FE5F-4C16-982D-583966D63919}">
      <dgm:prSet/>
      <dgm:spPr/>
      <dgm:t>
        <a:bodyPr/>
        <a:lstStyle/>
        <a:p>
          <a:endParaRPr lang="en-GB"/>
        </a:p>
      </dgm:t>
    </dgm:pt>
    <dgm:pt modelId="{E93DFBEE-DAE2-4B05-A8AE-09B82D9C984C}" type="sibTrans" cxnId="{A817421A-FE5F-4C16-982D-583966D63919}">
      <dgm:prSet/>
      <dgm:spPr/>
      <dgm:t>
        <a:bodyPr/>
        <a:lstStyle/>
        <a:p>
          <a:endParaRPr lang="en-GB"/>
        </a:p>
      </dgm:t>
    </dgm:pt>
    <dgm:pt modelId="{06FCEEFA-1364-46A3-9DF0-F64F6D5DC1A8}">
      <dgm:prSet phldrT="[Text]"/>
      <dgm:spPr/>
      <dgm:t>
        <a:bodyPr/>
        <a:lstStyle/>
        <a:p>
          <a:pPr>
            <a:buNone/>
          </a:pPr>
          <a:r>
            <a:rPr lang="en-GB" sz="1400" dirty="0"/>
            <a:t>https://forms.gle/zVwAjDEL43oCz5ev8</a:t>
          </a:r>
        </a:p>
      </dgm:t>
    </dgm:pt>
    <dgm:pt modelId="{A1D801B0-4060-40A5-AE5C-A3304718F3FE}" type="parTrans" cxnId="{9E138484-B8CF-438A-B757-D07EE14426FE}">
      <dgm:prSet/>
      <dgm:spPr/>
      <dgm:t>
        <a:bodyPr/>
        <a:lstStyle/>
        <a:p>
          <a:endParaRPr lang="en-GB"/>
        </a:p>
      </dgm:t>
    </dgm:pt>
    <dgm:pt modelId="{6111A22C-D78E-4351-B6C8-2B52F421A065}" type="sibTrans" cxnId="{9E138484-B8CF-438A-B757-D07EE14426FE}">
      <dgm:prSet/>
      <dgm:spPr/>
      <dgm:t>
        <a:bodyPr/>
        <a:lstStyle/>
        <a:p>
          <a:endParaRPr lang="en-GB"/>
        </a:p>
      </dgm:t>
    </dgm:pt>
    <dgm:pt modelId="{36509382-D7E0-4799-875B-F411DECF8DFD}">
      <dgm:prSet phldrT="[Text]"/>
      <dgm:spPr/>
      <dgm:t>
        <a:bodyPr/>
        <a:lstStyle/>
        <a:p>
          <a:r>
            <a:rPr lang="en-GB" dirty="0"/>
            <a:t>4</a:t>
          </a:r>
        </a:p>
      </dgm:t>
    </dgm:pt>
    <dgm:pt modelId="{17C42AFB-8AA6-48C2-8A46-DD57D99AEB96}" type="parTrans" cxnId="{77C61225-704C-4EDE-8B65-C9D7FF681CAE}">
      <dgm:prSet/>
      <dgm:spPr/>
      <dgm:t>
        <a:bodyPr/>
        <a:lstStyle/>
        <a:p>
          <a:endParaRPr lang="en-GB"/>
        </a:p>
      </dgm:t>
    </dgm:pt>
    <dgm:pt modelId="{F60CA1FE-A706-4132-8340-576F0D994BF6}" type="sibTrans" cxnId="{77C61225-704C-4EDE-8B65-C9D7FF681CAE}">
      <dgm:prSet/>
      <dgm:spPr/>
      <dgm:t>
        <a:bodyPr/>
        <a:lstStyle/>
        <a:p>
          <a:endParaRPr lang="en-GB"/>
        </a:p>
      </dgm:t>
    </dgm:pt>
    <dgm:pt modelId="{3AA5046C-963C-4A07-A370-D9608BB83D43}">
      <dgm:prSet phldrT="[Text]" custT="1"/>
      <dgm:spPr/>
      <dgm:t>
        <a:bodyPr/>
        <a:lstStyle/>
        <a:p>
          <a:pPr>
            <a:buNone/>
          </a:pPr>
          <a:r>
            <a:rPr lang="en-GB" sz="1600" b="1" i="0" dirty="0"/>
            <a:t>Wait for the student’s </a:t>
          </a:r>
          <a:r>
            <a:rPr lang="en-GB" sz="1600" b="1" i="0" dirty="0" err="1"/>
            <a:t>listname</a:t>
          </a:r>
          <a:r>
            <a:rPr lang="en-GB" sz="1600" b="1" i="0" dirty="0"/>
            <a:t> by section and timetable to be released on student portal </a:t>
          </a:r>
        </a:p>
      </dgm:t>
    </dgm:pt>
    <dgm:pt modelId="{2899DCAE-D249-4D20-92E9-AF68B17BDD00}" type="parTrans" cxnId="{1561055C-73A0-4D12-950A-84E2E3CB8960}">
      <dgm:prSet/>
      <dgm:spPr/>
      <dgm:t>
        <a:bodyPr/>
        <a:lstStyle/>
        <a:p>
          <a:endParaRPr lang="en-GB"/>
        </a:p>
      </dgm:t>
    </dgm:pt>
    <dgm:pt modelId="{E2A5522A-5E2B-465B-A417-F3E34F4DA81B}" type="sibTrans" cxnId="{1561055C-73A0-4D12-950A-84E2E3CB8960}">
      <dgm:prSet/>
      <dgm:spPr/>
      <dgm:t>
        <a:bodyPr/>
        <a:lstStyle/>
        <a:p>
          <a:endParaRPr lang="en-GB"/>
        </a:p>
      </dgm:t>
    </dgm:pt>
    <dgm:pt modelId="{87A8B906-B2F9-4F65-B6E4-9C9A6D509C95}">
      <dgm:prSet phldrT="[Text]"/>
      <dgm:spPr/>
      <dgm:t>
        <a:bodyPr/>
        <a:lstStyle/>
        <a:p>
          <a:pPr>
            <a:buNone/>
          </a:pPr>
          <a:r>
            <a:rPr lang="en-GB" sz="1400" dirty="0"/>
            <a:t>-check the website </a:t>
          </a:r>
          <a:r>
            <a:rPr lang="en-GB" sz="1400" dirty="0">
              <a:hlinkClick xmlns:r="http://schemas.openxmlformats.org/officeDocument/2006/relationships" r:id="rId1"/>
            </a:rPr>
            <a:t>https://studentppi.utmspace.edu.my/?cat=6</a:t>
          </a:r>
          <a:r>
            <a:rPr lang="en-GB" sz="1400" dirty="0"/>
            <a:t> . It will be released by 13</a:t>
          </a:r>
          <a:r>
            <a:rPr lang="en-GB" sz="1400" baseline="30000" dirty="0"/>
            <a:t>th</a:t>
          </a:r>
          <a:r>
            <a:rPr lang="en-GB" sz="1400" dirty="0"/>
            <a:t> March</a:t>
          </a:r>
        </a:p>
      </dgm:t>
    </dgm:pt>
    <dgm:pt modelId="{1B69C602-ED86-4B9B-BAB6-6DEA76280022}" type="parTrans" cxnId="{0C520897-1005-4B61-8D1C-7F73E90EDB7F}">
      <dgm:prSet/>
      <dgm:spPr/>
      <dgm:t>
        <a:bodyPr/>
        <a:lstStyle/>
        <a:p>
          <a:endParaRPr lang="en-GB"/>
        </a:p>
      </dgm:t>
    </dgm:pt>
    <dgm:pt modelId="{136BF56F-2996-4B6E-987A-D3552FE08D18}" type="sibTrans" cxnId="{0C520897-1005-4B61-8D1C-7F73E90EDB7F}">
      <dgm:prSet/>
      <dgm:spPr/>
      <dgm:t>
        <a:bodyPr/>
        <a:lstStyle/>
        <a:p>
          <a:endParaRPr lang="en-GB"/>
        </a:p>
      </dgm:t>
    </dgm:pt>
    <dgm:pt modelId="{3F4A2881-8CD9-4663-A806-E5D8B1C068A3}">
      <dgm:prSet phldrT="[Text]"/>
      <dgm:spPr/>
      <dgm:t>
        <a:bodyPr/>
        <a:lstStyle/>
        <a:p>
          <a:r>
            <a:rPr lang="en-GB" dirty="0"/>
            <a:t>5</a:t>
          </a:r>
        </a:p>
      </dgm:t>
    </dgm:pt>
    <dgm:pt modelId="{561E4CB5-6FEC-4FCA-BD7E-647419E5C607}" type="parTrans" cxnId="{6878EE85-0508-44F7-8B1E-FE5210ED41F0}">
      <dgm:prSet/>
      <dgm:spPr/>
      <dgm:t>
        <a:bodyPr/>
        <a:lstStyle/>
        <a:p>
          <a:endParaRPr lang="en-GB"/>
        </a:p>
      </dgm:t>
    </dgm:pt>
    <dgm:pt modelId="{731C3C2C-8C31-4199-A357-C2D3CEDB419A}" type="sibTrans" cxnId="{6878EE85-0508-44F7-8B1E-FE5210ED41F0}">
      <dgm:prSet/>
      <dgm:spPr/>
      <dgm:t>
        <a:bodyPr/>
        <a:lstStyle/>
        <a:p>
          <a:endParaRPr lang="en-GB"/>
        </a:p>
      </dgm:t>
    </dgm:pt>
    <dgm:pt modelId="{8C9BCBA8-88E3-4931-8F27-2715D33AC0ED}">
      <dgm:prSet custT="1"/>
      <dgm:spPr/>
      <dgm:t>
        <a:bodyPr/>
        <a:lstStyle/>
        <a:p>
          <a:pPr>
            <a:buNone/>
          </a:pPr>
          <a:r>
            <a:rPr lang="en-GB" sz="1600" b="1" dirty="0"/>
            <a:t>Wait for the Blackboard account to be created</a:t>
          </a:r>
        </a:p>
      </dgm:t>
    </dgm:pt>
    <dgm:pt modelId="{D676D018-7AA8-46DC-A289-D867398E82FF}" type="parTrans" cxnId="{4A9C5BA2-8D13-43C1-B8B9-52906E14B0F5}">
      <dgm:prSet/>
      <dgm:spPr/>
      <dgm:t>
        <a:bodyPr/>
        <a:lstStyle/>
        <a:p>
          <a:endParaRPr lang="en-GB"/>
        </a:p>
      </dgm:t>
    </dgm:pt>
    <dgm:pt modelId="{90FB9629-2188-4BD3-83F1-D7E760755343}" type="sibTrans" cxnId="{4A9C5BA2-8D13-43C1-B8B9-52906E14B0F5}">
      <dgm:prSet/>
      <dgm:spPr/>
      <dgm:t>
        <a:bodyPr/>
        <a:lstStyle/>
        <a:p>
          <a:endParaRPr lang="en-GB"/>
        </a:p>
      </dgm:t>
    </dgm:pt>
    <dgm:pt modelId="{6A59E02E-61F8-4165-9E1A-2901CABECB06}">
      <dgm:prSet phldrT="[Text]"/>
      <dgm:spPr/>
      <dgm:t>
        <a:bodyPr/>
        <a:lstStyle/>
        <a:p>
          <a:pPr>
            <a:buNone/>
          </a:pPr>
          <a:r>
            <a:rPr lang="en-GB" sz="1400" dirty="0"/>
            <a:t>- The due date is by 12</a:t>
          </a:r>
          <a:r>
            <a:rPr lang="en-GB" sz="1400" baseline="30000" dirty="0"/>
            <a:t>th</a:t>
          </a:r>
          <a:r>
            <a:rPr lang="en-GB" sz="1400" dirty="0"/>
            <a:t> March 2021 </a:t>
          </a:r>
        </a:p>
      </dgm:t>
    </dgm:pt>
    <dgm:pt modelId="{881A54C2-B0F0-42EE-BA79-EB8FAAFEAF2A}" type="parTrans" cxnId="{7475FAFF-5B0E-4941-AD59-938735D54C76}">
      <dgm:prSet/>
      <dgm:spPr/>
      <dgm:t>
        <a:bodyPr/>
        <a:lstStyle/>
        <a:p>
          <a:endParaRPr lang="en-GB"/>
        </a:p>
      </dgm:t>
    </dgm:pt>
    <dgm:pt modelId="{C8FF0F24-21A3-4396-AAA3-1CF6BFC98CCA}" type="sibTrans" cxnId="{7475FAFF-5B0E-4941-AD59-938735D54C76}">
      <dgm:prSet/>
      <dgm:spPr/>
      <dgm:t>
        <a:bodyPr/>
        <a:lstStyle/>
        <a:p>
          <a:endParaRPr lang="en-GB"/>
        </a:p>
      </dgm:t>
    </dgm:pt>
    <dgm:pt modelId="{45FE553C-81A9-4A9E-9EE3-88EFB0D798E4}">
      <dgm:prSet/>
      <dgm:spPr/>
      <dgm:t>
        <a:bodyPr/>
        <a:lstStyle/>
        <a:p>
          <a:pPr>
            <a:buNone/>
          </a:pPr>
          <a:r>
            <a:rPr lang="en-GB" sz="1300" dirty="0"/>
            <a:t>-Students who registered later than 12</a:t>
          </a:r>
          <a:r>
            <a:rPr lang="en-GB" sz="1300" baseline="30000" dirty="0"/>
            <a:t>th</a:t>
          </a:r>
          <a:r>
            <a:rPr lang="en-GB" sz="1300" dirty="0"/>
            <a:t> March will need to wait around two working days for their Blackboard account to be ready.</a:t>
          </a:r>
        </a:p>
      </dgm:t>
    </dgm:pt>
    <dgm:pt modelId="{D1A4AC1B-2A52-4BFF-98EA-FA7D90245410}" type="parTrans" cxnId="{6C6CBE53-E30E-4A6D-B453-D8C92EF58F6E}">
      <dgm:prSet/>
      <dgm:spPr/>
      <dgm:t>
        <a:bodyPr/>
        <a:lstStyle/>
        <a:p>
          <a:endParaRPr lang="en-GB"/>
        </a:p>
      </dgm:t>
    </dgm:pt>
    <dgm:pt modelId="{F94164C6-810E-4FFF-9177-A877B50A2112}" type="sibTrans" cxnId="{6C6CBE53-E30E-4A6D-B453-D8C92EF58F6E}">
      <dgm:prSet/>
      <dgm:spPr/>
      <dgm:t>
        <a:bodyPr/>
        <a:lstStyle/>
        <a:p>
          <a:endParaRPr lang="en-GB"/>
        </a:p>
      </dgm:t>
    </dgm:pt>
    <dgm:pt modelId="{7A768B93-8AB9-472D-8E2B-D8AA6D4F49A7}">
      <dgm:prSet/>
      <dgm:spPr/>
      <dgm:t>
        <a:bodyPr/>
        <a:lstStyle/>
        <a:p>
          <a:pPr>
            <a:buNone/>
          </a:pPr>
          <a:r>
            <a:rPr lang="en-GB" sz="1300" dirty="0"/>
            <a:t>-Once your BB account is ready, please check the Blackboard manual on how to use it</a:t>
          </a:r>
        </a:p>
      </dgm:t>
    </dgm:pt>
    <dgm:pt modelId="{3F82AEEC-BB5D-4255-8131-F97B8B6E809F}" type="parTrans" cxnId="{9CA1C903-18EE-41BF-AED8-F4CD733E13EE}">
      <dgm:prSet/>
      <dgm:spPr/>
      <dgm:t>
        <a:bodyPr/>
        <a:lstStyle/>
        <a:p>
          <a:endParaRPr lang="en-GB"/>
        </a:p>
      </dgm:t>
    </dgm:pt>
    <dgm:pt modelId="{948CEC1E-5336-4FED-B02F-87D11A63B0D8}" type="sibTrans" cxnId="{9CA1C903-18EE-41BF-AED8-F4CD733E13EE}">
      <dgm:prSet/>
      <dgm:spPr/>
      <dgm:t>
        <a:bodyPr/>
        <a:lstStyle/>
        <a:p>
          <a:endParaRPr lang="en-GB"/>
        </a:p>
      </dgm:t>
    </dgm:pt>
    <dgm:pt modelId="{A2EC355B-7A37-4BF9-A420-F2BE215220AC}">
      <dgm:prSet phldrT="[Text]"/>
      <dgm:spPr/>
      <dgm:t>
        <a:bodyPr/>
        <a:lstStyle/>
        <a:p>
          <a:r>
            <a:rPr lang="en-GB" dirty="0"/>
            <a:t>2</a:t>
          </a:r>
        </a:p>
      </dgm:t>
    </dgm:pt>
    <dgm:pt modelId="{515113F7-41C1-4862-9B69-BE5B02FFBAA1}" type="parTrans" cxnId="{4F0BBF20-FB38-470B-B8B8-60CE8547C187}">
      <dgm:prSet/>
      <dgm:spPr/>
      <dgm:t>
        <a:bodyPr/>
        <a:lstStyle/>
        <a:p>
          <a:endParaRPr lang="en-GB"/>
        </a:p>
      </dgm:t>
    </dgm:pt>
    <dgm:pt modelId="{4CB57466-ECC2-42A3-96D6-D4D6943799AE}" type="sibTrans" cxnId="{4F0BBF20-FB38-470B-B8B8-60CE8547C187}">
      <dgm:prSet/>
      <dgm:spPr/>
      <dgm:t>
        <a:bodyPr/>
        <a:lstStyle/>
        <a:p>
          <a:endParaRPr lang="en-GB"/>
        </a:p>
      </dgm:t>
    </dgm:pt>
    <dgm:pt modelId="{C6084248-6C5E-4651-95CB-212ABB13B988}">
      <dgm:prSet phldrT="[Text]" custT="1"/>
      <dgm:spPr/>
      <dgm:t>
        <a:bodyPr/>
        <a:lstStyle/>
        <a:p>
          <a:pPr>
            <a:buNone/>
          </a:pPr>
          <a:r>
            <a:rPr lang="en-GB" sz="1600" b="1" dirty="0"/>
            <a:t>Join the Bridging </a:t>
          </a:r>
          <a:r>
            <a:rPr lang="en-GB" sz="1600" b="1" dirty="0" err="1"/>
            <a:t>Whatsapp</a:t>
          </a:r>
          <a:r>
            <a:rPr lang="en-GB" sz="1600" b="1" dirty="0"/>
            <a:t> group</a:t>
          </a:r>
          <a:br>
            <a:rPr lang="en-GB" sz="1600" b="1" dirty="0"/>
          </a:br>
          <a:r>
            <a:rPr lang="en-GB" sz="1400" b="0" dirty="0"/>
            <a:t>https://chat.whatsapp.com/CKEy5LYdjWAD9N3GDPWBGL</a:t>
          </a:r>
          <a:endParaRPr lang="en-GB" sz="1600" b="0" dirty="0"/>
        </a:p>
      </dgm:t>
    </dgm:pt>
    <dgm:pt modelId="{B1DE4242-81EF-4CDD-9989-6F1F9EC9E3C3}" type="parTrans" cxnId="{C804E456-64AF-4E1D-8C50-EB3422DCA108}">
      <dgm:prSet/>
      <dgm:spPr/>
      <dgm:t>
        <a:bodyPr/>
        <a:lstStyle/>
        <a:p>
          <a:endParaRPr lang="en-GB"/>
        </a:p>
      </dgm:t>
    </dgm:pt>
    <dgm:pt modelId="{BF167AC5-ACC1-4EF1-8222-81CEA184E59B}" type="sibTrans" cxnId="{C804E456-64AF-4E1D-8C50-EB3422DCA108}">
      <dgm:prSet/>
      <dgm:spPr/>
      <dgm:t>
        <a:bodyPr/>
        <a:lstStyle/>
        <a:p>
          <a:endParaRPr lang="en-GB"/>
        </a:p>
      </dgm:t>
    </dgm:pt>
    <dgm:pt modelId="{E91A4DEF-43E4-4608-A473-9674F2E73B31}">
      <dgm:prSet phldrT="[Text]"/>
      <dgm:spPr/>
      <dgm:t>
        <a:bodyPr/>
        <a:lstStyle/>
        <a:p>
          <a:r>
            <a:rPr lang="en-GB" dirty="0"/>
            <a:t>6</a:t>
          </a:r>
        </a:p>
      </dgm:t>
    </dgm:pt>
    <dgm:pt modelId="{C0BA4B68-D792-4C30-92BE-0F6DDF5CE8EF}" type="parTrans" cxnId="{5ACB4A6B-5FE5-436B-B6D9-F2E3FF0D0A01}">
      <dgm:prSet/>
      <dgm:spPr/>
      <dgm:t>
        <a:bodyPr/>
        <a:lstStyle/>
        <a:p>
          <a:endParaRPr lang="en-GB"/>
        </a:p>
      </dgm:t>
    </dgm:pt>
    <dgm:pt modelId="{61F2B117-2106-45B1-A5B9-9A1D595DD201}" type="sibTrans" cxnId="{5ACB4A6B-5FE5-436B-B6D9-F2E3FF0D0A01}">
      <dgm:prSet/>
      <dgm:spPr/>
      <dgm:t>
        <a:bodyPr/>
        <a:lstStyle/>
        <a:p>
          <a:endParaRPr lang="en-GB"/>
        </a:p>
      </dgm:t>
    </dgm:pt>
    <dgm:pt modelId="{05D8969A-BD6F-4C5E-9D55-F296B21EE402}">
      <dgm:prSet custT="1"/>
      <dgm:spPr/>
      <dgm:t>
        <a:bodyPr/>
        <a:lstStyle/>
        <a:p>
          <a:pPr>
            <a:buNone/>
          </a:pPr>
          <a:r>
            <a:rPr lang="en-GB" sz="1600" b="1" dirty="0"/>
            <a:t>Attend the online class</a:t>
          </a:r>
        </a:p>
      </dgm:t>
    </dgm:pt>
    <dgm:pt modelId="{B930BDE7-4D94-4212-94AD-D978E8778720}" type="parTrans" cxnId="{30375FDF-6F9F-4E6A-B562-294B6F5F692B}">
      <dgm:prSet/>
      <dgm:spPr/>
      <dgm:t>
        <a:bodyPr/>
        <a:lstStyle/>
        <a:p>
          <a:endParaRPr lang="en-GB"/>
        </a:p>
      </dgm:t>
    </dgm:pt>
    <dgm:pt modelId="{CDCC96AC-E0CB-4C52-88DE-18929EE70E65}" type="sibTrans" cxnId="{30375FDF-6F9F-4E6A-B562-294B6F5F692B}">
      <dgm:prSet/>
      <dgm:spPr/>
      <dgm:t>
        <a:bodyPr/>
        <a:lstStyle/>
        <a:p>
          <a:endParaRPr lang="en-GB"/>
        </a:p>
      </dgm:t>
    </dgm:pt>
    <dgm:pt modelId="{006CF386-A94E-45CE-931F-4B369CDA2D2D}">
      <dgm:prSet custT="1"/>
      <dgm:spPr/>
      <dgm:t>
        <a:bodyPr/>
        <a:lstStyle/>
        <a:p>
          <a:pPr>
            <a:buNone/>
          </a:pPr>
          <a:r>
            <a:rPr lang="en-GB" sz="1400" dirty="0"/>
            <a:t>-Once you have your Blackboard account, you can attend the online class, starting on 14</a:t>
          </a:r>
          <a:r>
            <a:rPr lang="en-GB" sz="1400" baseline="30000" dirty="0"/>
            <a:t>th</a:t>
          </a:r>
          <a:r>
            <a:rPr lang="en-GB" sz="1400" dirty="0"/>
            <a:t> March. Refer to your timetable</a:t>
          </a:r>
        </a:p>
      </dgm:t>
    </dgm:pt>
    <dgm:pt modelId="{3CDEA890-364C-419B-B6FF-EBBF8B656BF2}" type="parTrans" cxnId="{E026AC6D-3253-4DE0-8266-D94DBE3CC70F}">
      <dgm:prSet/>
      <dgm:spPr/>
      <dgm:t>
        <a:bodyPr/>
        <a:lstStyle/>
        <a:p>
          <a:endParaRPr lang="en-GB"/>
        </a:p>
      </dgm:t>
    </dgm:pt>
    <dgm:pt modelId="{261335A0-F760-4843-8A1A-950963381020}" type="sibTrans" cxnId="{E026AC6D-3253-4DE0-8266-D94DBE3CC70F}">
      <dgm:prSet/>
      <dgm:spPr/>
      <dgm:t>
        <a:bodyPr/>
        <a:lstStyle/>
        <a:p>
          <a:endParaRPr lang="en-GB"/>
        </a:p>
      </dgm:t>
    </dgm:pt>
    <dgm:pt modelId="{E6B86B51-CABF-4266-ABE0-95C9A3F58B1F}" type="pres">
      <dgm:prSet presAssocID="{EE0FC309-4FF0-4A40-90FD-9ED702398449}" presName="linearFlow" presStyleCnt="0">
        <dgm:presLayoutVars>
          <dgm:dir/>
          <dgm:animLvl val="lvl"/>
          <dgm:resizeHandles val="exact"/>
        </dgm:presLayoutVars>
      </dgm:prSet>
      <dgm:spPr/>
    </dgm:pt>
    <dgm:pt modelId="{CB177996-83A7-4B36-A56D-155B111F2C81}" type="pres">
      <dgm:prSet presAssocID="{4003D71A-CE1A-4191-A8B5-B34F32149CFD}" presName="composite" presStyleCnt="0"/>
      <dgm:spPr/>
    </dgm:pt>
    <dgm:pt modelId="{D6DE015E-A023-46E4-9805-490F53194C96}" type="pres">
      <dgm:prSet presAssocID="{4003D71A-CE1A-4191-A8B5-B34F32149CFD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DAEE5584-178D-4945-B626-358CFA503561}" type="pres">
      <dgm:prSet presAssocID="{4003D71A-CE1A-4191-A8B5-B34F32149CFD}" presName="descendantText" presStyleLbl="alignAcc1" presStyleIdx="0" presStyleCnt="6">
        <dgm:presLayoutVars>
          <dgm:bulletEnabled val="1"/>
        </dgm:presLayoutVars>
      </dgm:prSet>
      <dgm:spPr/>
    </dgm:pt>
    <dgm:pt modelId="{43D536CF-0A08-4CFF-817C-46C4F4C0F436}" type="pres">
      <dgm:prSet presAssocID="{09479FCA-BD11-4F00-9507-C2B8D30EC40B}" presName="sp" presStyleCnt="0"/>
      <dgm:spPr/>
    </dgm:pt>
    <dgm:pt modelId="{526C6ED3-3055-4CD0-8DA9-8DDC5FFBFC80}" type="pres">
      <dgm:prSet presAssocID="{A2EC355B-7A37-4BF9-A420-F2BE215220AC}" presName="composite" presStyleCnt="0"/>
      <dgm:spPr/>
    </dgm:pt>
    <dgm:pt modelId="{875B7349-9BA7-4EA6-9A96-3FB9C085D4A8}" type="pres">
      <dgm:prSet presAssocID="{A2EC355B-7A37-4BF9-A420-F2BE215220AC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08777686-6B78-4644-9AA3-1219BA9AAA69}" type="pres">
      <dgm:prSet presAssocID="{A2EC355B-7A37-4BF9-A420-F2BE215220AC}" presName="descendantText" presStyleLbl="alignAcc1" presStyleIdx="1" presStyleCnt="6">
        <dgm:presLayoutVars>
          <dgm:bulletEnabled val="1"/>
        </dgm:presLayoutVars>
      </dgm:prSet>
      <dgm:spPr/>
    </dgm:pt>
    <dgm:pt modelId="{330FF4CC-3318-44C5-9D4A-4B1CD5E1960C}" type="pres">
      <dgm:prSet presAssocID="{4CB57466-ECC2-42A3-96D6-D4D6943799AE}" presName="sp" presStyleCnt="0"/>
      <dgm:spPr/>
    </dgm:pt>
    <dgm:pt modelId="{12C0209D-E3BF-40FF-80DA-D080EE6C470F}" type="pres">
      <dgm:prSet presAssocID="{8E691B5E-A6FC-4680-B7A0-13C1238A42DF}" presName="composite" presStyleCnt="0"/>
      <dgm:spPr/>
    </dgm:pt>
    <dgm:pt modelId="{1ED66449-0A1B-4876-AB14-F565283D42A7}" type="pres">
      <dgm:prSet presAssocID="{8E691B5E-A6FC-4680-B7A0-13C1238A42DF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696D6B40-5FB9-4089-81B3-F44C51F6FD0F}" type="pres">
      <dgm:prSet presAssocID="{8E691B5E-A6FC-4680-B7A0-13C1238A42DF}" presName="descendantText" presStyleLbl="alignAcc1" presStyleIdx="2" presStyleCnt="6">
        <dgm:presLayoutVars>
          <dgm:bulletEnabled val="1"/>
        </dgm:presLayoutVars>
      </dgm:prSet>
      <dgm:spPr/>
    </dgm:pt>
    <dgm:pt modelId="{62108DDB-DFB2-470E-8F7B-38578A23D34D}" type="pres">
      <dgm:prSet presAssocID="{D4B58F61-3962-4A4D-9365-D353BADE86BA}" presName="sp" presStyleCnt="0"/>
      <dgm:spPr/>
    </dgm:pt>
    <dgm:pt modelId="{7E9BE7D2-824E-4A61-A021-A3A8612A3DA6}" type="pres">
      <dgm:prSet presAssocID="{36509382-D7E0-4799-875B-F411DECF8DFD}" presName="composite" presStyleCnt="0"/>
      <dgm:spPr/>
    </dgm:pt>
    <dgm:pt modelId="{7A60708C-9035-437B-8163-20DBEFDCEFE9}" type="pres">
      <dgm:prSet presAssocID="{36509382-D7E0-4799-875B-F411DECF8DFD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747CBAF1-7D8D-4D46-9F4F-F81D2E494738}" type="pres">
      <dgm:prSet presAssocID="{36509382-D7E0-4799-875B-F411DECF8DFD}" presName="descendantText" presStyleLbl="alignAcc1" presStyleIdx="3" presStyleCnt="6">
        <dgm:presLayoutVars>
          <dgm:bulletEnabled val="1"/>
        </dgm:presLayoutVars>
      </dgm:prSet>
      <dgm:spPr/>
    </dgm:pt>
    <dgm:pt modelId="{5110FFB6-8074-4C73-82DF-3DDD07F0D874}" type="pres">
      <dgm:prSet presAssocID="{F60CA1FE-A706-4132-8340-576F0D994BF6}" presName="sp" presStyleCnt="0"/>
      <dgm:spPr/>
    </dgm:pt>
    <dgm:pt modelId="{79E2DB56-0F9C-43FB-99FE-1A79792D4051}" type="pres">
      <dgm:prSet presAssocID="{3F4A2881-8CD9-4663-A806-E5D8B1C068A3}" presName="composite" presStyleCnt="0"/>
      <dgm:spPr/>
    </dgm:pt>
    <dgm:pt modelId="{B29CE79A-46F2-4B16-B32A-69658B6585C3}" type="pres">
      <dgm:prSet presAssocID="{3F4A2881-8CD9-4663-A806-E5D8B1C068A3}" presName="parentText" presStyleLbl="alignNode1" presStyleIdx="4" presStyleCnt="6" custScaleY="112965" custLinFactNeighborY="-2954">
        <dgm:presLayoutVars>
          <dgm:chMax val="1"/>
          <dgm:bulletEnabled val="1"/>
        </dgm:presLayoutVars>
      </dgm:prSet>
      <dgm:spPr/>
    </dgm:pt>
    <dgm:pt modelId="{2B8F3512-FFC5-4722-8362-1575A114E6C5}" type="pres">
      <dgm:prSet presAssocID="{3F4A2881-8CD9-4663-A806-E5D8B1C068A3}" presName="descendantText" presStyleLbl="alignAcc1" presStyleIdx="4" presStyleCnt="6" custScaleY="117528" custLinFactNeighborX="263" custLinFactNeighborY="-1879">
        <dgm:presLayoutVars>
          <dgm:bulletEnabled val="1"/>
        </dgm:presLayoutVars>
      </dgm:prSet>
      <dgm:spPr/>
    </dgm:pt>
    <dgm:pt modelId="{46247D94-45E7-4F45-94D6-80A833CF4C2D}" type="pres">
      <dgm:prSet presAssocID="{731C3C2C-8C31-4199-A357-C2D3CEDB419A}" presName="sp" presStyleCnt="0"/>
      <dgm:spPr/>
    </dgm:pt>
    <dgm:pt modelId="{D0393A2A-3CFE-4A2A-BA4E-6B0B09E40762}" type="pres">
      <dgm:prSet presAssocID="{E91A4DEF-43E4-4608-A473-9674F2E73B31}" presName="composite" presStyleCnt="0"/>
      <dgm:spPr/>
    </dgm:pt>
    <dgm:pt modelId="{DBB13733-02A9-4F82-A5E6-D5AD2291C917}" type="pres">
      <dgm:prSet presAssocID="{E91A4DEF-43E4-4608-A473-9674F2E73B31}" presName="parentText" presStyleLbl="alignNode1" presStyleIdx="5" presStyleCnt="6" custLinFactNeighborX="-7794" custLinFactNeighborY="3274">
        <dgm:presLayoutVars>
          <dgm:chMax val="1"/>
          <dgm:bulletEnabled val="1"/>
        </dgm:presLayoutVars>
      </dgm:prSet>
      <dgm:spPr/>
    </dgm:pt>
    <dgm:pt modelId="{A768C55B-8BE9-4219-93B3-BD7FD8485730}" type="pres">
      <dgm:prSet presAssocID="{E91A4DEF-43E4-4608-A473-9674F2E73B31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9CA1C903-18EE-41BF-AED8-F4CD733E13EE}" srcId="{3F4A2881-8CD9-4663-A806-E5D8B1C068A3}" destId="{7A768B93-8AB9-472D-8E2B-D8AA6D4F49A7}" srcOrd="2" destOrd="0" parTransId="{3F82AEEC-BB5D-4255-8131-F97B8B6E809F}" sibTransId="{948CEC1E-5336-4FED-B02F-87D11A63B0D8}"/>
    <dgm:cxn modelId="{DE7A3007-FE97-4BCE-B9B2-BA79F0E84CA5}" type="presOf" srcId="{FB50ED17-C096-4BC0-B12C-528323888E17}" destId="{DAEE5584-178D-4945-B626-358CFA503561}" srcOrd="0" destOrd="0" presId="urn:microsoft.com/office/officeart/2005/8/layout/chevron2"/>
    <dgm:cxn modelId="{CA2EFA0B-21DD-4AE7-B091-2B79F24F5C51}" type="presOf" srcId="{87A8B906-B2F9-4F65-B6E4-9C9A6D509C95}" destId="{747CBAF1-7D8D-4D46-9F4F-F81D2E494738}" srcOrd="0" destOrd="1" presId="urn:microsoft.com/office/officeart/2005/8/layout/chevron2"/>
    <dgm:cxn modelId="{3D4A2516-FFEE-4B08-9504-47CF816C3940}" type="presOf" srcId="{3F4A2881-8CD9-4663-A806-E5D8B1C068A3}" destId="{B29CE79A-46F2-4B16-B32A-69658B6585C3}" srcOrd="0" destOrd="0" presId="urn:microsoft.com/office/officeart/2005/8/layout/chevron2"/>
    <dgm:cxn modelId="{A817421A-FE5F-4C16-982D-583966D63919}" srcId="{8E691B5E-A6FC-4680-B7A0-13C1238A42DF}" destId="{AD74E27A-286E-4631-8475-FC19D75777F2}" srcOrd="0" destOrd="0" parTransId="{8CA7673B-F4D6-4D1A-AE8F-835F42F8D205}" sibTransId="{E93DFBEE-DAE2-4B05-A8AE-09B82D9C984C}"/>
    <dgm:cxn modelId="{48DE0E20-C761-4180-990C-EB523B894695}" type="presOf" srcId="{AD74E27A-286E-4631-8475-FC19D75777F2}" destId="{696D6B40-5FB9-4089-81B3-F44C51F6FD0F}" srcOrd="0" destOrd="0" presId="urn:microsoft.com/office/officeart/2005/8/layout/chevron2"/>
    <dgm:cxn modelId="{4F0BBF20-FB38-470B-B8B8-60CE8547C187}" srcId="{EE0FC309-4FF0-4A40-90FD-9ED702398449}" destId="{A2EC355B-7A37-4BF9-A420-F2BE215220AC}" srcOrd="1" destOrd="0" parTransId="{515113F7-41C1-4862-9B69-BE5B02FFBAA1}" sibTransId="{4CB57466-ECC2-42A3-96D6-D4D6943799AE}"/>
    <dgm:cxn modelId="{77C61225-704C-4EDE-8B65-C9D7FF681CAE}" srcId="{EE0FC309-4FF0-4A40-90FD-9ED702398449}" destId="{36509382-D7E0-4799-875B-F411DECF8DFD}" srcOrd="3" destOrd="0" parTransId="{17C42AFB-8AA6-48C2-8A46-DD57D99AEB96}" sibTransId="{F60CA1FE-A706-4132-8340-576F0D994BF6}"/>
    <dgm:cxn modelId="{B175132B-E0C4-4236-A74A-76F3800CE3F2}" type="presOf" srcId="{E91A4DEF-43E4-4608-A473-9674F2E73B31}" destId="{DBB13733-02A9-4F82-A5E6-D5AD2291C917}" srcOrd="0" destOrd="0" presId="urn:microsoft.com/office/officeart/2005/8/layout/chevron2"/>
    <dgm:cxn modelId="{2EE83239-7452-4281-AD9B-38DE66B36040}" type="presOf" srcId="{05D8969A-BD6F-4C5E-9D55-F296B21EE402}" destId="{A768C55B-8BE9-4219-93B3-BD7FD8485730}" srcOrd="0" destOrd="0" presId="urn:microsoft.com/office/officeart/2005/8/layout/chevron2"/>
    <dgm:cxn modelId="{4B4EA03A-024D-4B20-A26E-3564162165F7}" type="presOf" srcId="{EE0FC309-4FF0-4A40-90FD-9ED702398449}" destId="{E6B86B51-CABF-4266-ABE0-95C9A3F58B1F}" srcOrd="0" destOrd="0" presId="urn:microsoft.com/office/officeart/2005/8/layout/chevron2"/>
    <dgm:cxn modelId="{1561055C-73A0-4D12-950A-84E2E3CB8960}" srcId="{36509382-D7E0-4799-875B-F411DECF8DFD}" destId="{3AA5046C-963C-4A07-A370-D9608BB83D43}" srcOrd="0" destOrd="0" parTransId="{2899DCAE-D249-4D20-92E9-AF68B17BDD00}" sibTransId="{E2A5522A-5E2B-465B-A417-F3E34F4DA81B}"/>
    <dgm:cxn modelId="{49121560-2815-4835-8D4A-9FEDF761C655}" type="presOf" srcId="{A2EC355B-7A37-4BF9-A420-F2BE215220AC}" destId="{875B7349-9BA7-4EA6-9A96-3FB9C085D4A8}" srcOrd="0" destOrd="0" presId="urn:microsoft.com/office/officeart/2005/8/layout/chevron2"/>
    <dgm:cxn modelId="{64A7D666-C9F9-4E01-A101-DE7E05CEEB21}" type="presOf" srcId="{36509382-D7E0-4799-875B-F411DECF8DFD}" destId="{7A60708C-9035-437B-8163-20DBEFDCEFE9}" srcOrd="0" destOrd="0" presId="urn:microsoft.com/office/officeart/2005/8/layout/chevron2"/>
    <dgm:cxn modelId="{5ACB4A6B-5FE5-436B-B6D9-F2E3FF0D0A01}" srcId="{EE0FC309-4FF0-4A40-90FD-9ED702398449}" destId="{E91A4DEF-43E4-4608-A473-9674F2E73B31}" srcOrd="5" destOrd="0" parTransId="{C0BA4B68-D792-4C30-92BE-0F6DDF5CE8EF}" sibTransId="{61F2B117-2106-45B1-A5B9-9A1D595DD201}"/>
    <dgm:cxn modelId="{E026AC6D-3253-4DE0-8266-D94DBE3CC70F}" srcId="{E91A4DEF-43E4-4608-A473-9674F2E73B31}" destId="{006CF386-A94E-45CE-931F-4B369CDA2D2D}" srcOrd="1" destOrd="0" parTransId="{3CDEA890-364C-419B-B6FF-EBBF8B656BF2}" sibTransId="{261335A0-F760-4843-8A1A-950963381020}"/>
    <dgm:cxn modelId="{6C6CBE53-E30E-4A6D-B453-D8C92EF58F6E}" srcId="{3F4A2881-8CD9-4663-A806-E5D8B1C068A3}" destId="{45FE553C-81A9-4A9E-9EE3-88EFB0D798E4}" srcOrd="1" destOrd="0" parTransId="{D1A4AC1B-2A52-4BFF-98EA-FA7D90245410}" sibTransId="{F94164C6-810E-4FFF-9177-A877B50A2112}"/>
    <dgm:cxn modelId="{C804E456-64AF-4E1D-8C50-EB3422DCA108}" srcId="{A2EC355B-7A37-4BF9-A420-F2BE215220AC}" destId="{C6084248-6C5E-4651-95CB-212ABB13B988}" srcOrd="0" destOrd="0" parTransId="{B1DE4242-81EF-4CDD-9989-6F1F9EC9E3C3}" sibTransId="{BF167AC5-ACC1-4EF1-8222-81CEA184E59B}"/>
    <dgm:cxn modelId="{C5A08959-9897-4C28-B025-F5B9E9242ACC}" type="presOf" srcId="{06FCEEFA-1364-46A3-9DF0-F64F6D5DC1A8}" destId="{696D6B40-5FB9-4089-81B3-F44C51F6FD0F}" srcOrd="0" destOrd="1" presId="urn:microsoft.com/office/officeart/2005/8/layout/chevron2"/>
    <dgm:cxn modelId="{CC2C327C-F60F-473B-BD61-12097E30F378}" type="presOf" srcId="{7A768B93-8AB9-472D-8E2B-D8AA6D4F49A7}" destId="{2B8F3512-FFC5-4722-8362-1575A114E6C5}" srcOrd="0" destOrd="2" presId="urn:microsoft.com/office/officeart/2005/8/layout/chevron2"/>
    <dgm:cxn modelId="{9E138484-B8CF-438A-B757-D07EE14426FE}" srcId="{8E691B5E-A6FC-4680-B7A0-13C1238A42DF}" destId="{06FCEEFA-1364-46A3-9DF0-F64F6D5DC1A8}" srcOrd="1" destOrd="0" parTransId="{A1D801B0-4060-40A5-AE5C-A3304718F3FE}" sibTransId="{6111A22C-D78E-4351-B6C8-2B52F421A065}"/>
    <dgm:cxn modelId="{6878EE85-0508-44F7-8B1E-FE5210ED41F0}" srcId="{EE0FC309-4FF0-4A40-90FD-9ED702398449}" destId="{3F4A2881-8CD9-4663-A806-E5D8B1C068A3}" srcOrd="4" destOrd="0" parTransId="{561E4CB5-6FEC-4FCA-BD7E-647419E5C607}" sibTransId="{731C3C2C-8C31-4199-A357-C2D3CEDB419A}"/>
    <dgm:cxn modelId="{0C520897-1005-4B61-8D1C-7F73E90EDB7F}" srcId="{36509382-D7E0-4799-875B-F411DECF8DFD}" destId="{87A8B906-B2F9-4F65-B6E4-9C9A6D509C95}" srcOrd="1" destOrd="0" parTransId="{1B69C602-ED86-4B9B-BAB6-6DEA76280022}" sibTransId="{136BF56F-2996-4B6E-987A-D3552FE08D18}"/>
    <dgm:cxn modelId="{B12AC09A-FE1B-40BF-A3B0-77936BDE78DE}" type="presOf" srcId="{006CF386-A94E-45CE-931F-4B369CDA2D2D}" destId="{A768C55B-8BE9-4219-93B3-BD7FD8485730}" srcOrd="0" destOrd="1" presId="urn:microsoft.com/office/officeart/2005/8/layout/chevron2"/>
    <dgm:cxn modelId="{0820BB9D-A7C9-4BB9-A6F3-E39540A32B51}" type="presOf" srcId="{C6084248-6C5E-4651-95CB-212ABB13B988}" destId="{08777686-6B78-4644-9AA3-1219BA9AAA69}" srcOrd="0" destOrd="0" presId="urn:microsoft.com/office/officeart/2005/8/layout/chevron2"/>
    <dgm:cxn modelId="{4A9C5BA2-8D13-43C1-B8B9-52906E14B0F5}" srcId="{3F4A2881-8CD9-4663-A806-E5D8B1C068A3}" destId="{8C9BCBA8-88E3-4931-8F27-2715D33AC0ED}" srcOrd="0" destOrd="0" parTransId="{D676D018-7AA8-46DC-A289-D867398E82FF}" sibTransId="{90FB9629-2188-4BD3-83F1-D7E760755343}"/>
    <dgm:cxn modelId="{4E01A8A8-9C76-4288-86C9-9D45FA0B430C}" srcId="{EE0FC309-4FF0-4A40-90FD-9ED702398449}" destId="{4003D71A-CE1A-4191-A8B5-B34F32149CFD}" srcOrd="0" destOrd="0" parTransId="{CC85B001-7D33-4111-85BB-A1745D16A10A}" sibTransId="{09479FCA-BD11-4F00-9507-C2B8D30EC40B}"/>
    <dgm:cxn modelId="{FB2178B0-E0E2-465B-8CC2-605379A506D5}" type="presOf" srcId="{8E691B5E-A6FC-4680-B7A0-13C1238A42DF}" destId="{1ED66449-0A1B-4876-AB14-F565283D42A7}" srcOrd="0" destOrd="0" presId="urn:microsoft.com/office/officeart/2005/8/layout/chevron2"/>
    <dgm:cxn modelId="{AF93C1D4-D054-4993-A559-E2F0FA3E2435}" type="presOf" srcId="{4003D71A-CE1A-4191-A8B5-B34F32149CFD}" destId="{D6DE015E-A023-46E4-9805-490F53194C96}" srcOrd="0" destOrd="0" presId="urn:microsoft.com/office/officeart/2005/8/layout/chevron2"/>
    <dgm:cxn modelId="{F0E16CDD-38C7-4713-93DB-2E8939AC22AA}" type="presOf" srcId="{45FE553C-81A9-4A9E-9EE3-88EFB0D798E4}" destId="{2B8F3512-FFC5-4722-8362-1575A114E6C5}" srcOrd="0" destOrd="1" presId="urn:microsoft.com/office/officeart/2005/8/layout/chevron2"/>
    <dgm:cxn modelId="{30375FDF-6F9F-4E6A-B562-294B6F5F692B}" srcId="{E91A4DEF-43E4-4608-A473-9674F2E73B31}" destId="{05D8969A-BD6F-4C5E-9D55-F296B21EE402}" srcOrd="0" destOrd="0" parTransId="{B930BDE7-4D94-4212-94AD-D978E8778720}" sibTransId="{CDCC96AC-E0CB-4C52-88DE-18929EE70E65}"/>
    <dgm:cxn modelId="{5AF07BE1-5D36-4E6E-A856-6E6178AD22EA}" type="presOf" srcId="{6A59E02E-61F8-4165-9E1A-2901CABECB06}" destId="{DAEE5584-178D-4945-B626-358CFA503561}" srcOrd="0" destOrd="1" presId="urn:microsoft.com/office/officeart/2005/8/layout/chevron2"/>
    <dgm:cxn modelId="{17BE98EC-8378-4F14-AD7B-FB0324CC540A}" type="presOf" srcId="{8C9BCBA8-88E3-4931-8F27-2715D33AC0ED}" destId="{2B8F3512-FFC5-4722-8362-1575A114E6C5}" srcOrd="0" destOrd="0" presId="urn:microsoft.com/office/officeart/2005/8/layout/chevron2"/>
    <dgm:cxn modelId="{7E81BCF8-7DA9-4D1D-8297-9267B316934D}" srcId="{4003D71A-CE1A-4191-A8B5-B34F32149CFD}" destId="{FB50ED17-C096-4BC0-B12C-528323888E17}" srcOrd="0" destOrd="0" parTransId="{14B4E612-A339-40FF-A208-C8EE24B97576}" sibTransId="{0D6E75F9-63D1-485F-9F95-514693A448B5}"/>
    <dgm:cxn modelId="{E84792FF-D287-4208-B8CB-77DA5E69F070}" srcId="{EE0FC309-4FF0-4A40-90FD-9ED702398449}" destId="{8E691B5E-A6FC-4680-B7A0-13C1238A42DF}" srcOrd="2" destOrd="0" parTransId="{9367BBA4-12EB-475B-821B-F98A40743506}" sibTransId="{D4B58F61-3962-4A4D-9365-D353BADE86BA}"/>
    <dgm:cxn modelId="{9A61C5FF-8924-4E5A-B466-3D8E6E6629C3}" type="presOf" srcId="{3AA5046C-963C-4A07-A370-D9608BB83D43}" destId="{747CBAF1-7D8D-4D46-9F4F-F81D2E494738}" srcOrd="0" destOrd="0" presId="urn:microsoft.com/office/officeart/2005/8/layout/chevron2"/>
    <dgm:cxn modelId="{7475FAFF-5B0E-4941-AD59-938735D54C76}" srcId="{4003D71A-CE1A-4191-A8B5-B34F32149CFD}" destId="{6A59E02E-61F8-4165-9E1A-2901CABECB06}" srcOrd="1" destOrd="0" parTransId="{881A54C2-B0F0-42EE-BA79-EB8FAAFEAF2A}" sibTransId="{C8FF0F24-21A3-4396-AAA3-1CF6BFC98CCA}"/>
    <dgm:cxn modelId="{6F110B50-D364-4828-9E3F-8C6435C019AF}" type="presParOf" srcId="{E6B86B51-CABF-4266-ABE0-95C9A3F58B1F}" destId="{CB177996-83A7-4B36-A56D-155B111F2C81}" srcOrd="0" destOrd="0" presId="urn:microsoft.com/office/officeart/2005/8/layout/chevron2"/>
    <dgm:cxn modelId="{D8D80406-E11D-4950-9818-B57BFAACBA6F}" type="presParOf" srcId="{CB177996-83A7-4B36-A56D-155B111F2C81}" destId="{D6DE015E-A023-46E4-9805-490F53194C96}" srcOrd="0" destOrd="0" presId="urn:microsoft.com/office/officeart/2005/8/layout/chevron2"/>
    <dgm:cxn modelId="{EC9BBDCF-CB60-4DF3-BE8A-51F79DA3859D}" type="presParOf" srcId="{CB177996-83A7-4B36-A56D-155B111F2C81}" destId="{DAEE5584-178D-4945-B626-358CFA503561}" srcOrd="1" destOrd="0" presId="urn:microsoft.com/office/officeart/2005/8/layout/chevron2"/>
    <dgm:cxn modelId="{BBE88A35-3D67-43E0-A411-B4F6A41E4C82}" type="presParOf" srcId="{E6B86B51-CABF-4266-ABE0-95C9A3F58B1F}" destId="{43D536CF-0A08-4CFF-817C-46C4F4C0F436}" srcOrd="1" destOrd="0" presId="urn:microsoft.com/office/officeart/2005/8/layout/chevron2"/>
    <dgm:cxn modelId="{77297EC7-10FB-405C-AC12-C696F4995A3B}" type="presParOf" srcId="{E6B86B51-CABF-4266-ABE0-95C9A3F58B1F}" destId="{526C6ED3-3055-4CD0-8DA9-8DDC5FFBFC80}" srcOrd="2" destOrd="0" presId="urn:microsoft.com/office/officeart/2005/8/layout/chevron2"/>
    <dgm:cxn modelId="{3A4A009F-4691-464B-94FC-A34A5B356AE2}" type="presParOf" srcId="{526C6ED3-3055-4CD0-8DA9-8DDC5FFBFC80}" destId="{875B7349-9BA7-4EA6-9A96-3FB9C085D4A8}" srcOrd="0" destOrd="0" presId="urn:microsoft.com/office/officeart/2005/8/layout/chevron2"/>
    <dgm:cxn modelId="{70452792-A139-461C-9B48-DE38E8778F86}" type="presParOf" srcId="{526C6ED3-3055-4CD0-8DA9-8DDC5FFBFC80}" destId="{08777686-6B78-4644-9AA3-1219BA9AAA69}" srcOrd="1" destOrd="0" presId="urn:microsoft.com/office/officeart/2005/8/layout/chevron2"/>
    <dgm:cxn modelId="{D0A6164A-AD6B-4775-9D48-2A732BE3CB21}" type="presParOf" srcId="{E6B86B51-CABF-4266-ABE0-95C9A3F58B1F}" destId="{330FF4CC-3318-44C5-9D4A-4B1CD5E1960C}" srcOrd="3" destOrd="0" presId="urn:microsoft.com/office/officeart/2005/8/layout/chevron2"/>
    <dgm:cxn modelId="{CB0E9F8F-B3E6-4040-A957-7AE0581FDBDC}" type="presParOf" srcId="{E6B86B51-CABF-4266-ABE0-95C9A3F58B1F}" destId="{12C0209D-E3BF-40FF-80DA-D080EE6C470F}" srcOrd="4" destOrd="0" presId="urn:microsoft.com/office/officeart/2005/8/layout/chevron2"/>
    <dgm:cxn modelId="{4D2BCF14-DA46-4F0F-9853-B1180228012A}" type="presParOf" srcId="{12C0209D-E3BF-40FF-80DA-D080EE6C470F}" destId="{1ED66449-0A1B-4876-AB14-F565283D42A7}" srcOrd="0" destOrd="0" presId="urn:microsoft.com/office/officeart/2005/8/layout/chevron2"/>
    <dgm:cxn modelId="{87FA253C-A633-4D80-A4D6-F112781FF576}" type="presParOf" srcId="{12C0209D-E3BF-40FF-80DA-D080EE6C470F}" destId="{696D6B40-5FB9-4089-81B3-F44C51F6FD0F}" srcOrd="1" destOrd="0" presId="urn:microsoft.com/office/officeart/2005/8/layout/chevron2"/>
    <dgm:cxn modelId="{7A6D9003-27D9-428A-9422-304E6B13D2EF}" type="presParOf" srcId="{E6B86B51-CABF-4266-ABE0-95C9A3F58B1F}" destId="{62108DDB-DFB2-470E-8F7B-38578A23D34D}" srcOrd="5" destOrd="0" presId="urn:microsoft.com/office/officeart/2005/8/layout/chevron2"/>
    <dgm:cxn modelId="{3B27FAE3-BB73-4941-BF4D-37241C4F9049}" type="presParOf" srcId="{E6B86B51-CABF-4266-ABE0-95C9A3F58B1F}" destId="{7E9BE7D2-824E-4A61-A021-A3A8612A3DA6}" srcOrd="6" destOrd="0" presId="urn:microsoft.com/office/officeart/2005/8/layout/chevron2"/>
    <dgm:cxn modelId="{4246D975-973F-49DA-9F2F-EA865364A8F8}" type="presParOf" srcId="{7E9BE7D2-824E-4A61-A021-A3A8612A3DA6}" destId="{7A60708C-9035-437B-8163-20DBEFDCEFE9}" srcOrd="0" destOrd="0" presId="urn:microsoft.com/office/officeart/2005/8/layout/chevron2"/>
    <dgm:cxn modelId="{1B133E32-EA00-41DD-8E06-913ADDA231F7}" type="presParOf" srcId="{7E9BE7D2-824E-4A61-A021-A3A8612A3DA6}" destId="{747CBAF1-7D8D-4D46-9F4F-F81D2E494738}" srcOrd="1" destOrd="0" presId="urn:microsoft.com/office/officeart/2005/8/layout/chevron2"/>
    <dgm:cxn modelId="{DBD07DDE-71BB-4BB5-9FD6-F1486C027DF2}" type="presParOf" srcId="{E6B86B51-CABF-4266-ABE0-95C9A3F58B1F}" destId="{5110FFB6-8074-4C73-82DF-3DDD07F0D874}" srcOrd="7" destOrd="0" presId="urn:microsoft.com/office/officeart/2005/8/layout/chevron2"/>
    <dgm:cxn modelId="{E9E25CE8-52AA-4B1D-A024-2242F8E48AF7}" type="presParOf" srcId="{E6B86B51-CABF-4266-ABE0-95C9A3F58B1F}" destId="{79E2DB56-0F9C-43FB-99FE-1A79792D4051}" srcOrd="8" destOrd="0" presId="urn:microsoft.com/office/officeart/2005/8/layout/chevron2"/>
    <dgm:cxn modelId="{C2BD9CF5-AE38-42B7-BBE1-2F86F90179FA}" type="presParOf" srcId="{79E2DB56-0F9C-43FB-99FE-1A79792D4051}" destId="{B29CE79A-46F2-4B16-B32A-69658B6585C3}" srcOrd="0" destOrd="0" presId="urn:microsoft.com/office/officeart/2005/8/layout/chevron2"/>
    <dgm:cxn modelId="{C2B0F6A0-5577-421E-945A-1D9073B9AE6A}" type="presParOf" srcId="{79E2DB56-0F9C-43FB-99FE-1A79792D4051}" destId="{2B8F3512-FFC5-4722-8362-1575A114E6C5}" srcOrd="1" destOrd="0" presId="urn:microsoft.com/office/officeart/2005/8/layout/chevron2"/>
    <dgm:cxn modelId="{D87C5279-1484-495B-AED2-B26E92FC91A6}" type="presParOf" srcId="{E6B86B51-CABF-4266-ABE0-95C9A3F58B1F}" destId="{46247D94-45E7-4F45-94D6-80A833CF4C2D}" srcOrd="9" destOrd="0" presId="urn:microsoft.com/office/officeart/2005/8/layout/chevron2"/>
    <dgm:cxn modelId="{12062507-BE9B-4FEC-8A68-3B4F790A8A01}" type="presParOf" srcId="{E6B86B51-CABF-4266-ABE0-95C9A3F58B1F}" destId="{D0393A2A-3CFE-4A2A-BA4E-6B0B09E40762}" srcOrd="10" destOrd="0" presId="urn:microsoft.com/office/officeart/2005/8/layout/chevron2"/>
    <dgm:cxn modelId="{50E15457-87D9-4FC4-9727-AC73EF16F0F8}" type="presParOf" srcId="{D0393A2A-3CFE-4A2A-BA4E-6B0B09E40762}" destId="{DBB13733-02A9-4F82-A5E6-D5AD2291C917}" srcOrd="0" destOrd="0" presId="urn:microsoft.com/office/officeart/2005/8/layout/chevron2"/>
    <dgm:cxn modelId="{EA022715-F5E3-4987-AD67-868FBD31E361}" type="presParOf" srcId="{D0393A2A-3CFE-4A2A-BA4E-6B0B09E40762}" destId="{A768C55B-8BE9-4219-93B3-BD7FD84857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4069B-7C22-481E-B40C-B7FD28894BF2}">
      <dsp:nvSpPr>
        <dsp:cNvPr id="0" name=""/>
        <dsp:cNvSpPr/>
      </dsp:nvSpPr>
      <dsp:spPr>
        <a:xfrm>
          <a:off x="-5732" y="0"/>
          <a:ext cx="10515600" cy="91263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E5F368-C5EA-4381-A02D-216560757332}">
      <dsp:nvSpPr>
        <dsp:cNvPr id="0" name=""/>
        <dsp:cNvSpPr/>
      </dsp:nvSpPr>
      <dsp:spPr>
        <a:xfrm>
          <a:off x="270338" y="213510"/>
          <a:ext cx="501947" cy="5019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C59EB-93B9-44F2-BA37-E18FED069D39}">
      <dsp:nvSpPr>
        <dsp:cNvPr id="0" name=""/>
        <dsp:cNvSpPr/>
      </dsp:nvSpPr>
      <dsp:spPr>
        <a:xfrm>
          <a:off x="1048357" y="8168"/>
          <a:ext cx="9459448" cy="912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587" tIns="96587" rIns="96587" bIns="9658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General guidelines on Bridging Programme</a:t>
          </a:r>
          <a:endParaRPr lang="en-US" sz="2200" kern="1200"/>
        </a:p>
      </dsp:txBody>
      <dsp:txXfrm>
        <a:off x="1048357" y="8168"/>
        <a:ext cx="9459448" cy="912631"/>
      </dsp:txXfrm>
    </dsp:sp>
    <dsp:sp modelId="{8670F8EA-AB5F-42F1-960C-0AB310FD3FB3}">
      <dsp:nvSpPr>
        <dsp:cNvPr id="0" name=""/>
        <dsp:cNvSpPr/>
      </dsp:nvSpPr>
      <dsp:spPr>
        <a:xfrm>
          <a:off x="-5732" y="1148958"/>
          <a:ext cx="10515600" cy="91263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BB0163-FD55-41FF-A5FD-4CAAD8846BFE}">
      <dsp:nvSpPr>
        <dsp:cNvPr id="0" name=""/>
        <dsp:cNvSpPr/>
      </dsp:nvSpPr>
      <dsp:spPr>
        <a:xfrm>
          <a:off x="270338" y="1354300"/>
          <a:ext cx="501947" cy="5019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89AE15-914E-4929-BAD6-95DF5D824D4E}">
      <dsp:nvSpPr>
        <dsp:cNvPr id="0" name=""/>
        <dsp:cNvSpPr/>
      </dsp:nvSpPr>
      <dsp:spPr>
        <a:xfrm>
          <a:off x="1048357" y="1148958"/>
          <a:ext cx="9459448" cy="912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587" tIns="96587" rIns="96587" bIns="9658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Bridging Exemption Test</a:t>
          </a:r>
          <a:endParaRPr lang="en-US" sz="2200" kern="1200"/>
        </a:p>
      </dsp:txBody>
      <dsp:txXfrm>
        <a:off x="1048357" y="1148958"/>
        <a:ext cx="9459448" cy="912631"/>
      </dsp:txXfrm>
    </dsp:sp>
    <dsp:sp modelId="{F4E9E8C3-EBF0-48CB-879D-7382EAADE947}">
      <dsp:nvSpPr>
        <dsp:cNvPr id="0" name=""/>
        <dsp:cNvSpPr/>
      </dsp:nvSpPr>
      <dsp:spPr>
        <a:xfrm>
          <a:off x="-5732" y="2289747"/>
          <a:ext cx="10515600" cy="91263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FF2555-A317-4849-95B6-47DEF673D7E3}">
      <dsp:nvSpPr>
        <dsp:cNvPr id="0" name=""/>
        <dsp:cNvSpPr/>
      </dsp:nvSpPr>
      <dsp:spPr>
        <a:xfrm>
          <a:off x="270338" y="2495090"/>
          <a:ext cx="501947" cy="5019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1D8BC-D389-4F3D-9C5A-C1CD4A549047}">
      <dsp:nvSpPr>
        <dsp:cNvPr id="0" name=""/>
        <dsp:cNvSpPr/>
      </dsp:nvSpPr>
      <dsp:spPr>
        <a:xfrm>
          <a:off x="1048357" y="2289747"/>
          <a:ext cx="9459448" cy="912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587" tIns="96587" rIns="96587" bIns="9658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Teaching and Learning for Session 20202021-2</a:t>
          </a:r>
          <a:endParaRPr lang="en-US" sz="2200" kern="1200" dirty="0"/>
        </a:p>
      </dsp:txBody>
      <dsp:txXfrm>
        <a:off x="1048357" y="2289747"/>
        <a:ext cx="9459448" cy="912631"/>
      </dsp:txXfrm>
    </dsp:sp>
    <dsp:sp modelId="{60CC22D5-DD34-4F61-B72A-472A8608B9D1}">
      <dsp:nvSpPr>
        <dsp:cNvPr id="0" name=""/>
        <dsp:cNvSpPr/>
      </dsp:nvSpPr>
      <dsp:spPr>
        <a:xfrm>
          <a:off x="-5732" y="3430537"/>
          <a:ext cx="10515600" cy="91263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2CE6FE-8EE3-437F-A7E8-35E18CA0E071}">
      <dsp:nvSpPr>
        <dsp:cNvPr id="0" name=""/>
        <dsp:cNvSpPr/>
      </dsp:nvSpPr>
      <dsp:spPr>
        <a:xfrm>
          <a:off x="270338" y="3635879"/>
          <a:ext cx="501947" cy="5019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616B7-4E40-4983-8E2A-C23A05FBA40B}">
      <dsp:nvSpPr>
        <dsp:cNvPr id="0" name=""/>
        <dsp:cNvSpPr/>
      </dsp:nvSpPr>
      <dsp:spPr>
        <a:xfrm>
          <a:off x="1034830" y="3537883"/>
          <a:ext cx="9486502" cy="813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277" tIns="91277" rIns="91277" bIns="9127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Course Registration for Session 20202021-2</a:t>
          </a:r>
          <a:endParaRPr lang="en-US" sz="2200" kern="1200" dirty="0"/>
        </a:p>
      </dsp:txBody>
      <dsp:txXfrm>
        <a:off x="1034830" y="3537883"/>
        <a:ext cx="9486502" cy="8134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E015E-A023-46E4-9805-490F53194C96}">
      <dsp:nvSpPr>
        <dsp:cNvPr id="0" name=""/>
        <dsp:cNvSpPr/>
      </dsp:nvSpPr>
      <dsp:spPr>
        <a:xfrm rot="5400000">
          <a:off x="-161723" y="166235"/>
          <a:ext cx="1078153" cy="7547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1</a:t>
          </a:r>
        </a:p>
      </dsp:txBody>
      <dsp:txXfrm rot="-5400000">
        <a:off x="1" y="381866"/>
        <a:ext cx="754707" cy="323446"/>
      </dsp:txXfrm>
    </dsp:sp>
    <dsp:sp modelId="{DAEE5584-178D-4945-B626-358CFA503561}">
      <dsp:nvSpPr>
        <dsp:cNvPr id="0" name=""/>
        <dsp:cNvSpPr/>
      </dsp:nvSpPr>
      <dsp:spPr>
        <a:xfrm rot="5400000">
          <a:off x="5284753" y="-4525533"/>
          <a:ext cx="700799" cy="97608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600" b="1" kern="1200" dirty="0"/>
            <a:t>Do course registration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400" kern="1200" dirty="0"/>
            <a:t>- The due date is by 12</a:t>
          </a:r>
          <a:r>
            <a:rPr lang="en-GB" sz="1400" kern="1200" baseline="30000" dirty="0"/>
            <a:t>th</a:t>
          </a:r>
          <a:r>
            <a:rPr lang="en-GB" sz="1400" kern="1200" dirty="0"/>
            <a:t> March 2021 </a:t>
          </a:r>
        </a:p>
      </dsp:txBody>
      <dsp:txXfrm rot="-5400000">
        <a:off x="754707" y="38723"/>
        <a:ext cx="9726682" cy="632379"/>
      </dsp:txXfrm>
    </dsp:sp>
    <dsp:sp modelId="{875B7349-9BA7-4EA6-9A96-3FB9C085D4A8}">
      <dsp:nvSpPr>
        <dsp:cNvPr id="0" name=""/>
        <dsp:cNvSpPr/>
      </dsp:nvSpPr>
      <dsp:spPr>
        <a:xfrm rot="5400000">
          <a:off x="-161723" y="1150449"/>
          <a:ext cx="1078153" cy="7547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2</a:t>
          </a:r>
        </a:p>
      </dsp:txBody>
      <dsp:txXfrm rot="-5400000">
        <a:off x="1" y="1366080"/>
        <a:ext cx="754707" cy="323446"/>
      </dsp:txXfrm>
    </dsp:sp>
    <dsp:sp modelId="{08777686-6B78-4644-9AA3-1219BA9AAA69}">
      <dsp:nvSpPr>
        <dsp:cNvPr id="0" name=""/>
        <dsp:cNvSpPr/>
      </dsp:nvSpPr>
      <dsp:spPr>
        <a:xfrm rot="5400000">
          <a:off x="5284753" y="-3541319"/>
          <a:ext cx="700799" cy="97608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600" b="1" kern="1200" dirty="0"/>
            <a:t>Join the Bridging </a:t>
          </a:r>
          <a:r>
            <a:rPr lang="en-GB" sz="1600" b="1" kern="1200" dirty="0" err="1"/>
            <a:t>Whatsapp</a:t>
          </a:r>
          <a:r>
            <a:rPr lang="en-GB" sz="1600" b="1" kern="1200" dirty="0"/>
            <a:t> group</a:t>
          </a:r>
          <a:br>
            <a:rPr lang="en-GB" sz="1600" b="1" kern="1200" dirty="0"/>
          </a:br>
          <a:r>
            <a:rPr lang="en-GB" sz="1400" b="0" kern="1200" dirty="0"/>
            <a:t>https://chat.whatsapp.com/CKEy5LYdjWAD9N3GDPWBGL</a:t>
          </a:r>
          <a:endParaRPr lang="en-GB" sz="1600" b="0" kern="1200" dirty="0"/>
        </a:p>
      </dsp:txBody>
      <dsp:txXfrm rot="-5400000">
        <a:off x="754707" y="1022937"/>
        <a:ext cx="9726682" cy="632379"/>
      </dsp:txXfrm>
    </dsp:sp>
    <dsp:sp modelId="{1ED66449-0A1B-4876-AB14-F565283D42A7}">
      <dsp:nvSpPr>
        <dsp:cNvPr id="0" name=""/>
        <dsp:cNvSpPr/>
      </dsp:nvSpPr>
      <dsp:spPr>
        <a:xfrm rot="5400000">
          <a:off x="-161723" y="2134663"/>
          <a:ext cx="1078153" cy="7547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3</a:t>
          </a:r>
        </a:p>
      </dsp:txBody>
      <dsp:txXfrm rot="-5400000">
        <a:off x="1" y="2350294"/>
        <a:ext cx="754707" cy="323446"/>
      </dsp:txXfrm>
    </dsp:sp>
    <dsp:sp modelId="{696D6B40-5FB9-4089-81B3-F44C51F6FD0F}">
      <dsp:nvSpPr>
        <dsp:cNvPr id="0" name=""/>
        <dsp:cNvSpPr/>
      </dsp:nvSpPr>
      <dsp:spPr>
        <a:xfrm rot="5400000">
          <a:off x="5284753" y="-2557106"/>
          <a:ext cx="700799" cy="97608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600" b="1" kern="1200" dirty="0"/>
            <a:t>Fill up the </a:t>
          </a:r>
          <a:r>
            <a:rPr lang="en-GB" sz="1600" b="1" kern="1200" dirty="0" err="1"/>
            <a:t>TnL</a:t>
          </a:r>
          <a:r>
            <a:rPr lang="en-GB" sz="1600" b="1" kern="1200" dirty="0"/>
            <a:t> Readiness Survey form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400" kern="1200" dirty="0"/>
            <a:t>https://forms.gle/zVwAjDEL43oCz5ev8</a:t>
          </a:r>
        </a:p>
      </dsp:txBody>
      <dsp:txXfrm rot="-5400000">
        <a:off x="754707" y="2007150"/>
        <a:ext cx="9726682" cy="632379"/>
      </dsp:txXfrm>
    </dsp:sp>
    <dsp:sp modelId="{7A60708C-9035-437B-8163-20DBEFDCEFE9}">
      <dsp:nvSpPr>
        <dsp:cNvPr id="0" name=""/>
        <dsp:cNvSpPr/>
      </dsp:nvSpPr>
      <dsp:spPr>
        <a:xfrm rot="5400000">
          <a:off x="-161723" y="3118876"/>
          <a:ext cx="1078153" cy="7547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4</a:t>
          </a:r>
        </a:p>
      </dsp:txBody>
      <dsp:txXfrm rot="-5400000">
        <a:off x="1" y="3334507"/>
        <a:ext cx="754707" cy="323446"/>
      </dsp:txXfrm>
    </dsp:sp>
    <dsp:sp modelId="{747CBAF1-7D8D-4D46-9F4F-F81D2E494738}">
      <dsp:nvSpPr>
        <dsp:cNvPr id="0" name=""/>
        <dsp:cNvSpPr/>
      </dsp:nvSpPr>
      <dsp:spPr>
        <a:xfrm rot="5400000">
          <a:off x="5284753" y="-1572892"/>
          <a:ext cx="700799" cy="97608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600" b="1" i="0" kern="1200" dirty="0"/>
            <a:t>Wait for the student’s </a:t>
          </a:r>
          <a:r>
            <a:rPr lang="en-GB" sz="1600" b="1" i="0" kern="1200" dirty="0" err="1"/>
            <a:t>listname</a:t>
          </a:r>
          <a:r>
            <a:rPr lang="en-GB" sz="1600" b="1" i="0" kern="1200" dirty="0"/>
            <a:t> by section and timetable to be released on student portal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400" kern="1200" dirty="0"/>
            <a:t>-check the website </a:t>
          </a:r>
          <a:r>
            <a:rPr lang="en-GB" sz="1400" kern="1200" dirty="0">
              <a:hlinkClick xmlns:r="http://schemas.openxmlformats.org/officeDocument/2006/relationships" r:id="rId1"/>
            </a:rPr>
            <a:t>https://studentppi.utmspace.edu.my/?cat=6</a:t>
          </a:r>
          <a:r>
            <a:rPr lang="en-GB" sz="1400" kern="1200" dirty="0"/>
            <a:t> . It will be released by 13</a:t>
          </a:r>
          <a:r>
            <a:rPr lang="en-GB" sz="1400" kern="1200" baseline="30000" dirty="0"/>
            <a:t>th</a:t>
          </a:r>
          <a:r>
            <a:rPr lang="en-GB" sz="1400" kern="1200" dirty="0"/>
            <a:t> March</a:t>
          </a:r>
        </a:p>
      </dsp:txBody>
      <dsp:txXfrm rot="-5400000">
        <a:off x="754707" y="2991364"/>
        <a:ext cx="9726682" cy="632379"/>
      </dsp:txXfrm>
    </dsp:sp>
    <dsp:sp modelId="{B29CE79A-46F2-4B16-B32A-69658B6585C3}">
      <dsp:nvSpPr>
        <dsp:cNvPr id="0" name=""/>
        <dsp:cNvSpPr/>
      </dsp:nvSpPr>
      <dsp:spPr>
        <a:xfrm rot="5400000">
          <a:off x="-231614" y="4141133"/>
          <a:ext cx="1217936" cy="7547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5</a:t>
          </a:r>
        </a:p>
      </dsp:txBody>
      <dsp:txXfrm rot="-5400000">
        <a:off x="1" y="4286873"/>
        <a:ext cx="754707" cy="463229"/>
      </dsp:txXfrm>
    </dsp:sp>
    <dsp:sp modelId="{2B8F3512-FFC5-4722-8362-1575A114E6C5}">
      <dsp:nvSpPr>
        <dsp:cNvPr id="0" name=""/>
        <dsp:cNvSpPr/>
      </dsp:nvSpPr>
      <dsp:spPr>
        <a:xfrm rot="5400000">
          <a:off x="5223335" y="-531955"/>
          <a:ext cx="823635" cy="97608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600" b="1" kern="1200" dirty="0"/>
            <a:t>Wait for the Blackboard account to be created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300" kern="1200" dirty="0"/>
            <a:t>-Students who registered later than 12</a:t>
          </a:r>
          <a:r>
            <a:rPr lang="en-GB" sz="1300" kern="1200" baseline="30000" dirty="0"/>
            <a:t>th</a:t>
          </a:r>
          <a:r>
            <a:rPr lang="en-GB" sz="1300" kern="1200" dirty="0"/>
            <a:t> March will need to wait around two working days for their Blackboard account to be ready.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300" kern="1200" dirty="0"/>
            <a:t>-Once your BB account is ready, please check the Blackboard manual on how to use it</a:t>
          </a:r>
        </a:p>
      </dsp:txBody>
      <dsp:txXfrm rot="-5400000">
        <a:off x="754707" y="3976880"/>
        <a:ext cx="9720685" cy="743221"/>
      </dsp:txXfrm>
    </dsp:sp>
    <dsp:sp modelId="{DBB13733-02A9-4F82-A5E6-D5AD2291C917}">
      <dsp:nvSpPr>
        <dsp:cNvPr id="0" name=""/>
        <dsp:cNvSpPr/>
      </dsp:nvSpPr>
      <dsp:spPr>
        <a:xfrm rot="5400000">
          <a:off x="-161723" y="5231599"/>
          <a:ext cx="1078153" cy="7547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6</a:t>
          </a:r>
        </a:p>
      </dsp:txBody>
      <dsp:txXfrm rot="-5400000">
        <a:off x="1" y="5447230"/>
        <a:ext cx="754707" cy="323446"/>
      </dsp:txXfrm>
    </dsp:sp>
    <dsp:sp modelId="{A768C55B-8BE9-4219-93B3-BD7FD8485730}">
      <dsp:nvSpPr>
        <dsp:cNvPr id="0" name=""/>
        <dsp:cNvSpPr/>
      </dsp:nvSpPr>
      <dsp:spPr>
        <a:xfrm rot="5400000">
          <a:off x="5284753" y="535317"/>
          <a:ext cx="700799" cy="97608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600" b="1" kern="1200" dirty="0"/>
            <a:t>Attend the online class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400" kern="1200" dirty="0"/>
            <a:t>-Once you have your Blackboard account, you can attend the online class, starting on 14</a:t>
          </a:r>
          <a:r>
            <a:rPr lang="en-GB" sz="1400" kern="1200" baseline="30000" dirty="0"/>
            <a:t>th</a:t>
          </a:r>
          <a:r>
            <a:rPr lang="en-GB" sz="1400" kern="1200" dirty="0"/>
            <a:t> March. Refer to your timetable</a:t>
          </a:r>
        </a:p>
      </dsp:txBody>
      <dsp:txXfrm rot="-5400000">
        <a:off x="754707" y="5099573"/>
        <a:ext cx="9726682" cy="632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42956-F58B-4519-8A72-D6B142686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E1D355-97DC-4B54-940B-D0B5F15E0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DEAE2-7DAF-4406-9AD2-BF385DA3A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66E5B-7174-4726-A8CE-3478AC4AF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507BB-6F2A-406E-9D3E-8445DFC96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24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C468C-BC32-443F-BA61-45F6186C9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01C5D9-6B76-466D-80EF-B96417BB6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B96A0-6426-4102-9F90-C15E48249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C941E-193F-4096-BBD5-1D8E6A75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B2ACC-326C-40CC-B960-4437DE421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5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26CAD8-2868-4138-922A-E77E71DCE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A0D5B-AE73-4D69-9C21-A0040ED42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F59FF-ACD0-4CC7-936C-0F94C5A51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7A53B-D9EC-4E68-A674-B8B9FA93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8A92E-B7D8-4B3F-B893-268D27740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7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3796-07A1-4DD0-8111-4A2013386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CFA3F-500C-4634-9FCE-5D98AE144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5D6AA-19C5-4442-8791-07344E1E3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1AEEA-A2AC-4390-97FE-FF19A2617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C01F5-F685-4160-A540-1108405E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5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02BA8-3ADB-40E3-970D-B75307324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DA244-94B6-4EE4-B946-2D5700919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56BF6-CF2A-4BCF-AF9A-27704C532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9A54B-C717-4F3D-A085-0CD3F5DE3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DB7F0-8990-49FB-BE67-E2ABF6C8A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2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1D206-A703-465A-BC52-F9184EDCD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674A9-62CE-4470-B5BC-36E323C4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915266-3FF9-466E-909A-84B99022F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965F8-97EB-4B8B-9B82-E2783B88C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F56B38-7C13-49BA-96FD-DC939CA62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BB9DE2-96B4-46FA-B993-E2781E360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6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3D6D1-BC12-430F-BE6C-5A93B8EE0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70897-57B6-416F-B4C8-A4F6E3324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E0DCE-4BEB-431B-AFAE-1DCCBAA2D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CA1342-F8B0-422B-B534-8DEDD1C17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914180-2E83-446F-BE96-B9162B065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7D54A5-75B3-4B82-82AD-263A6A6A7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E3C8A5-6569-4D95-911A-67485368A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6F6EC9-9EE0-4D03-B388-D0BC94F30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2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11E87-A701-4B96-9C2E-1EA2D7CB8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84ABE1-9FAC-49F3-BE92-BE0CB14D6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63EED3-4FBA-4290-B281-74EE476B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310B6-2755-4149-8C93-DA2B4F1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77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159734-9EAC-4FF9-A30B-8D4B2B692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43A744-A53B-49BC-AF29-EECA52C44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6E8D4-EFE1-4B66-9C5A-FDA8E1D85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4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B7CDF-B691-4E11-AA0E-40404510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4A981-234A-4D05-B8C8-021FFFED0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2158C8-E16D-44CD-946C-E5A40DB01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C30B9-0DCA-419D-992D-DFDB8B94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80C60-6535-426D-9B57-572E1F608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EDA3F-F32E-450A-A23A-99419B1F0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8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2C61C-4EAF-454B-B25A-2B9A3F350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41EA0B-41AD-4BB4-A0F3-8AC6DE9F65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D4486F-3011-4BBD-BD21-895E4460A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BC80A-AECD-48D0-8660-E92E1FEC9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6A6F3-EC0F-469C-BCBE-52E16C4C2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13F38-0B66-49EF-BC8D-A65372FD4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8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149B71-72EC-4F12-BF56-EDA89D3A7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CC37F-CD93-44A4-B60D-AE3BCFBA2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8CF07-3510-4FE4-A81B-970093B6B6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BDE7E-E8B5-41E7-B250-5CCE137092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E845F-E725-483A-AD5E-84EA730E9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9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7" Type="http://schemas.openxmlformats.org/officeDocument/2006/relationships/hyperlink" Target="https://studentppi.utmspace.edu.my/wp-content/uploads/2021/03/Sample-Course-Registration-for-Repeating-Student-.pdf" TargetMode="External"/><Relationship Id="rId2" Type="http://schemas.openxmlformats.org/officeDocument/2006/relationships/hyperlink" Target="https://studentppi.utmspace.edu.my/wp-content/uploads/2021/02/How-to-register-course-online-bridging-semester-220202021-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udentppi.utmspace.edu.my/wp-content/uploads/2021/03/Sample-Course-Registration-for-Social-Science-or-Management-Student-.pdf" TargetMode="External"/><Relationship Id="rId5" Type="http://schemas.openxmlformats.org/officeDocument/2006/relationships/hyperlink" Target="https://studentppi.utmspace.edu.my/wp-content/uploads/2021/03/Sample-Course-Registration-for-Computer-Science-Student-.pdf" TargetMode="External"/><Relationship Id="rId4" Type="http://schemas.openxmlformats.org/officeDocument/2006/relationships/hyperlink" Target="https://studentppi.utmspace.edu.my/wp-content/uploads/2021/03/Sample-Course-Registration-for-Engineering-Student-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ppi.utmspace.edu.my/wp-content/uploads/2021/02/NEW-edited-2020-ACADEMIC-GUIDELINES-BRIDGING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utmidp@utmspace.edu.m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utmidp@utmspace.edu.m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DB289-FF54-48BB-BA38-75BEA45D1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923754"/>
            <a:ext cx="5618020" cy="3204134"/>
          </a:xfrm>
        </p:spPr>
        <p:txBody>
          <a:bodyPr anchor="b">
            <a:normAutofit fontScale="90000"/>
          </a:bodyPr>
          <a:lstStyle/>
          <a:p>
            <a:r>
              <a:rPr lang="en-GB" sz="5400" dirty="0"/>
              <a:t>Bridging Programme(Faculty Foundation) Session 20202021-2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E61052-29EA-4560-8CCD-D5174A035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275407"/>
            <a:ext cx="4858108" cy="2363388"/>
          </a:xfrm>
        </p:spPr>
        <p:txBody>
          <a:bodyPr>
            <a:normAutofit/>
          </a:bodyPr>
          <a:lstStyle/>
          <a:p>
            <a:r>
              <a:rPr lang="en-GB" sz="2000" dirty="0"/>
              <a:t>8</a:t>
            </a:r>
            <a:r>
              <a:rPr lang="en-GB" sz="2000" baseline="30000" dirty="0"/>
              <a:t>th</a:t>
            </a:r>
            <a:r>
              <a:rPr lang="en-GB" sz="2000" dirty="0"/>
              <a:t> March 2021</a:t>
            </a:r>
          </a:p>
          <a:p>
            <a:r>
              <a:rPr lang="en-GB" sz="2000" dirty="0"/>
              <a:t>By:</a:t>
            </a:r>
          </a:p>
          <a:p>
            <a:r>
              <a:rPr lang="en-GB" sz="2000" dirty="0"/>
              <a:t>Head of Department UTM-IDP</a:t>
            </a:r>
          </a:p>
          <a:p>
            <a:r>
              <a:rPr lang="en-GB" sz="2000" dirty="0"/>
              <a:t>Mr Adrian </a:t>
            </a:r>
            <a:r>
              <a:rPr lang="en-GB" sz="2000" dirty="0" err="1"/>
              <a:t>Syah</a:t>
            </a:r>
            <a:r>
              <a:rPr lang="en-GB" sz="2000" dirty="0"/>
              <a:t> bin Halifi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04CD7A-04D6-4302-A6DD-881E80F401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5171" y="2512708"/>
            <a:ext cx="5618020" cy="161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770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72BA27-4F3C-4892-8375-D89C71E6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955" y="404665"/>
            <a:ext cx="10962672" cy="994172"/>
          </a:xfrm>
        </p:spPr>
        <p:txBody>
          <a:bodyPr>
            <a:normAutofit fontScale="90000"/>
          </a:bodyPr>
          <a:lstStyle/>
          <a:p>
            <a:r>
              <a:rPr lang="en-GB" sz="5143" b="1" dirty="0">
                <a:latin typeface="Century Gothic" pitchFamily="34" charset="0"/>
              </a:rPr>
              <a:t>BRIDGING PROGRAMME PATHWAY(New)</a:t>
            </a:r>
          </a:p>
        </p:txBody>
      </p:sp>
      <p:grpSp>
        <p:nvGrpSpPr>
          <p:cNvPr id="18" name="Group 1">
            <a:extLst>
              <a:ext uri="{FF2B5EF4-FFF2-40B4-BE49-F238E27FC236}">
                <a16:creationId xmlns:a16="http://schemas.microsoft.com/office/drawing/2014/main" id="{7294DA5A-7644-4035-B38A-D95F265B6329}"/>
              </a:ext>
            </a:extLst>
          </p:cNvPr>
          <p:cNvGrpSpPr>
            <a:grpSpLocks/>
          </p:cNvGrpSpPr>
          <p:nvPr/>
        </p:nvGrpSpPr>
        <p:grpSpPr bwMode="auto">
          <a:xfrm>
            <a:off x="687388" y="1741488"/>
            <a:ext cx="10998200" cy="3538537"/>
            <a:chOff x="686753" y="1741893"/>
            <a:chExt cx="10999555" cy="3538647"/>
          </a:xfrm>
        </p:grpSpPr>
        <p:grpSp>
          <p:nvGrpSpPr>
            <p:cNvPr id="19" name="Group 12">
              <a:extLst>
                <a:ext uri="{FF2B5EF4-FFF2-40B4-BE49-F238E27FC236}">
                  <a16:creationId xmlns:a16="http://schemas.microsoft.com/office/drawing/2014/main" id="{37F20428-21B2-46E7-9BD3-29F8686F4F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6753" y="1741893"/>
              <a:ext cx="10999555" cy="3538647"/>
              <a:chOff x="686753" y="1741893"/>
              <a:chExt cx="10999555" cy="3538647"/>
            </a:xfrm>
          </p:grpSpPr>
          <p:grpSp>
            <p:nvGrpSpPr>
              <p:cNvPr id="21" name="Group 13">
                <a:extLst>
                  <a:ext uri="{FF2B5EF4-FFF2-40B4-BE49-F238E27FC236}">
                    <a16:creationId xmlns:a16="http://schemas.microsoft.com/office/drawing/2014/main" id="{37DEBB89-E980-4E29-83F7-CB02D381AC4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6753" y="1741893"/>
                <a:ext cx="10999555" cy="3353981"/>
                <a:chOff x="3305263" y="1879361"/>
                <a:chExt cx="10999555" cy="3353981"/>
              </a:xfrm>
            </p:grpSpPr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B94152E3-3417-4BD6-8687-4E46100D595F}"/>
                    </a:ext>
                  </a:extLst>
                </p:cNvPr>
                <p:cNvSpPr txBox="1"/>
                <p:nvPr/>
              </p:nvSpPr>
              <p:spPr>
                <a:xfrm>
                  <a:off x="3305263" y="3566925"/>
                  <a:ext cx="2144976" cy="141768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lIns="97650" tIns="48825" rIns="97650" bIns="48825">
                  <a:spAutoFit/>
                </a:bodyPr>
                <a:lstStyle/>
                <a:p>
                  <a:pPr algn="ctr">
                    <a:defRPr/>
                  </a:pPr>
                  <a:endParaRPr lang="en-GB" sz="1429" dirty="0"/>
                </a:p>
                <a:p>
                  <a:pPr algn="ctr">
                    <a:defRPr/>
                  </a:pPr>
                  <a:r>
                    <a:rPr lang="en-GB" sz="1429" b="1" dirty="0"/>
                    <a:t>INTERNATIONAL STUDENT</a:t>
                  </a:r>
                </a:p>
                <a:p>
                  <a:pPr algn="ctr">
                    <a:defRPr/>
                  </a:pPr>
                  <a:r>
                    <a:rPr lang="en-GB" sz="1429" b="1" dirty="0"/>
                    <a:t>Intake by UTMSRAD and UTMIDP</a:t>
                  </a:r>
                </a:p>
                <a:p>
                  <a:pPr algn="ctr">
                    <a:defRPr/>
                  </a:pPr>
                  <a:endParaRPr lang="en-GB" sz="1429" dirty="0"/>
                </a:p>
              </p:txBody>
            </p:sp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4AEF5E97-415A-4363-A034-5DDC078F0353}"/>
                    </a:ext>
                  </a:extLst>
                </p:cNvPr>
                <p:cNvSpPr txBox="1"/>
                <p:nvPr/>
              </p:nvSpPr>
              <p:spPr>
                <a:xfrm>
                  <a:off x="6455251" y="3728855"/>
                  <a:ext cx="1732175" cy="1344655"/>
                </a:xfrm>
                <a:prstGeom prst="rect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7650" tIns="48825" rIns="97650" bIns="48825">
                  <a:spAutoFit/>
                </a:bodyPr>
                <a:lstStyle/>
                <a:p>
                  <a:pPr algn="ctr">
                    <a:defRPr/>
                  </a:pPr>
                  <a:endParaRPr lang="en-GB" sz="1619" dirty="0"/>
                </a:p>
                <a:p>
                  <a:pPr algn="ctr">
                    <a:defRPr/>
                  </a:pPr>
                  <a:r>
                    <a:rPr lang="en-GB" sz="1619" b="1" dirty="0"/>
                    <a:t>BRIDGING PROGRAMME</a:t>
                  </a:r>
                </a:p>
                <a:p>
                  <a:pPr algn="ctr">
                    <a:defRPr/>
                  </a:pPr>
                  <a:r>
                    <a:rPr lang="en-GB" sz="1619" b="1" dirty="0"/>
                    <a:t>(Max :  2 Sem)</a:t>
                  </a:r>
                </a:p>
                <a:p>
                  <a:pPr algn="ctr">
                    <a:defRPr/>
                  </a:pPr>
                  <a:endParaRPr lang="en-GB" sz="1619" dirty="0"/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C4274C01-BA45-40E2-98B2-2D3FC883A9FC}"/>
                    </a:ext>
                  </a:extLst>
                </p:cNvPr>
                <p:cNvSpPr/>
                <p:nvPr/>
              </p:nvSpPr>
              <p:spPr>
                <a:xfrm>
                  <a:off x="12159841" y="2188933"/>
                  <a:ext cx="2144977" cy="3044919"/>
                </a:xfrm>
                <a:prstGeom prst="rect">
                  <a:avLst/>
                </a:prstGeom>
                <a:solidFill>
                  <a:srgbClr val="851E09"/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lIns="97650" tIns="48825" rIns="97650" bIns="48825" anchor="ctr"/>
                <a:lstStyle/>
                <a:p>
                  <a:pPr algn="ctr">
                    <a:defRPr/>
                  </a:pPr>
                  <a:r>
                    <a:rPr lang="en-GB" sz="1429" b="1" dirty="0"/>
                    <a:t>UTM BACHELOR DEGREE PROGRAMME</a:t>
                  </a:r>
                </a:p>
              </p:txBody>
            </p:sp>
            <p:cxnSp>
              <p:nvCxnSpPr>
                <p:cNvPr id="42" name="Straight Arrow Connector 41">
                  <a:extLst>
                    <a:ext uri="{FF2B5EF4-FFF2-40B4-BE49-F238E27FC236}">
                      <a16:creationId xmlns:a16="http://schemas.microsoft.com/office/drawing/2014/main" id="{863BCF74-BAD5-49DC-9AC7-71509CED2211}"/>
                    </a:ext>
                  </a:extLst>
                </p:cNvPr>
                <p:cNvCxnSpPr>
                  <a:cxnSpLocks/>
                  <a:stCxn id="39" idx="3"/>
                </p:cNvCxnSpPr>
                <p:nvPr/>
              </p:nvCxnSpPr>
              <p:spPr>
                <a:xfrm>
                  <a:off x="5450239" y="4276560"/>
                  <a:ext cx="941504" cy="0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headEnd w="lg" len="med"/>
                  <a:tailEnd type="triangl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Arrow Connector 42">
                  <a:extLst>
                    <a:ext uri="{FF2B5EF4-FFF2-40B4-BE49-F238E27FC236}">
                      <a16:creationId xmlns:a16="http://schemas.microsoft.com/office/drawing/2014/main" id="{1E53D6BD-72CD-4774-B42F-22641DD29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187426" y="4276560"/>
                  <a:ext cx="746217" cy="0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headEnd w="lg" len="med"/>
                  <a:tailEnd type="triangl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Arrow Connector 43">
                  <a:extLst>
                    <a:ext uri="{FF2B5EF4-FFF2-40B4-BE49-F238E27FC236}">
                      <a16:creationId xmlns:a16="http://schemas.microsoft.com/office/drawing/2014/main" id="{11A5D75F-216F-4C36-A6BC-BF96E994487E}"/>
                    </a:ext>
                  </a:extLst>
                </p:cNvPr>
                <p:cNvCxnSpPr>
                  <a:cxnSpLocks/>
                  <a:endCxn id="45" idx="1"/>
                </p:cNvCxnSpPr>
                <p:nvPr/>
              </p:nvCxnSpPr>
              <p:spPr>
                <a:xfrm flipV="1">
                  <a:off x="4369019" y="2485805"/>
                  <a:ext cx="2278343" cy="9525"/>
                </a:xfrm>
                <a:prstGeom prst="straightConnector1">
                  <a:avLst/>
                </a:prstGeom>
                <a:ln w="12700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5" name="Diamond 44">
                  <a:extLst>
                    <a:ext uri="{FF2B5EF4-FFF2-40B4-BE49-F238E27FC236}">
                      <a16:creationId xmlns:a16="http://schemas.microsoft.com/office/drawing/2014/main" id="{69901E6B-7BDA-4D92-BC01-788E24F33E6E}"/>
                    </a:ext>
                  </a:extLst>
                </p:cNvPr>
                <p:cNvSpPr/>
                <p:nvPr/>
              </p:nvSpPr>
              <p:spPr>
                <a:xfrm>
                  <a:off x="6647362" y="1879361"/>
                  <a:ext cx="1347954" cy="1212888"/>
                </a:xfrm>
                <a:prstGeom prst="diamond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GB" dirty="0"/>
                    <a:t>BET</a:t>
                  </a:r>
                </a:p>
              </p:txBody>
            </p:sp>
            <p:cxnSp>
              <p:nvCxnSpPr>
                <p:cNvPr id="46" name="Straight Arrow Connector 45">
                  <a:extLst>
                    <a:ext uri="{FF2B5EF4-FFF2-40B4-BE49-F238E27FC236}">
                      <a16:creationId xmlns:a16="http://schemas.microsoft.com/office/drawing/2014/main" id="{DDDAE4DC-FFFB-4918-8642-153990A5DEDE}"/>
                    </a:ext>
                  </a:extLst>
                </p:cNvPr>
                <p:cNvCxnSpPr>
                  <a:cxnSpLocks/>
                  <a:stCxn id="45" idx="3"/>
                </p:cNvCxnSpPr>
                <p:nvPr/>
              </p:nvCxnSpPr>
              <p:spPr>
                <a:xfrm flipV="1">
                  <a:off x="7995316" y="2482630"/>
                  <a:ext cx="4164525" cy="3175"/>
                </a:xfrm>
                <a:prstGeom prst="straightConnector1">
                  <a:avLst/>
                </a:prstGeom>
                <a:ln w="12700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3CFF6841-F93E-492B-AA5D-09504A9BC4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0509" y="2345162"/>
                <a:ext cx="0" cy="108429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E49C89D4-55BE-4426-BAC8-BB737CF7FF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67949" y="4134329"/>
                <a:ext cx="1473382" cy="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headEnd w="lg" len="me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or: Elbow 24">
                <a:extLst>
                  <a:ext uri="{FF2B5EF4-FFF2-40B4-BE49-F238E27FC236}">
                    <a16:creationId xmlns:a16="http://schemas.microsoft.com/office/drawing/2014/main" id="{C836EFFF-8E7A-484B-8805-DD620D2256B8}"/>
                  </a:ext>
                </a:extLst>
              </p:cNvPr>
              <p:cNvCxnSpPr>
                <a:cxnSpLocks/>
                <a:endCxn id="40" idx="2"/>
              </p:cNvCxnSpPr>
              <p:nvPr/>
            </p:nvCxnSpPr>
            <p:spPr>
              <a:xfrm rot="5400000">
                <a:off x="5929326" y="3661125"/>
                <a:ext cx="46038" cy="2500621"/>
              </a:xfrm>
              <a:prstGeom prst="bentConnector3">
                <a:avLst>
                  <a:gd name="adj1" fmla="val 988461"/>
                </a:avLst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319FBF02-090F-4455-BB56-157E0ACD8EA2}"/>
                  </a:ext>
                </a:extLst>
              </p:cNvPr>
              <p:cNvCxnSpPr>
                <a:stCxn id="45" idx="2"/>
                <a:endCxn id="40" idx="0"/>
              </p:cNvCxnSpPr>
              <p:nvPr/>
            </p:nvCxnSpPr>
            <p:spPr>
              <a:xfrm>
                <a:off x="4702035" y="2954781"/>
                <a:ext cx="0" cy="63502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TextBox 18">
                <a:extLst>
                  <a:ext uri="{FF2B5EF4-FFF2-40B4-BE49-F238E27FC236}">
                    <a16:creationId xmlns:a16="http://schemas.microsoft.com/office/drawing/2014/main" id="{B5077B37-1467-4422-BDCF-8C57E98B21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18859" y="1981626"/>
                <a:ext cx="163352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GB" altLang="en-US"/>
                  <a:t>Pass (All ≥ 65)</a:t>
                </a:r>
              </a:p>
            </p:txBody>
          </p:sp>
          <p:sp>
            <p:nvSpPr>
              <p:cNvPr id="32" name="TextBox 19">
                <a:extLst>
                  <a:ext uri="{FF2B5EF4-FFF2-40B4-BE49-F238E27FC236}">
                    <a16:creationId xmlns:a16="http://schemas.microsoft.com/office/drawing/2014/main" id="{4D1B7F4D-BA8A-4BDB-AF1F-034E104C56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71616" y="3008340"/>
                <a:ext cx="163352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GB" altLang="en-US"/>
                  <a:t>No</a:t>
                </a:r>
              </a:p>
            </p:txBody>
          </p:sp>
          <p:sp>
            <p:nvSpPr>
              <p:cNvPr id="34" name="TextBox 20">
                <a:extLst>
                  <a:ext uri="{FF2B5EF4-FFF2-40B4-BE49-F238E27FC236}">
                    <a16:creationId xmlns:a16="http://schemas.microsoft.com/office/drawing/2014/main" id="{13DC892F-690E-4A0E-AF71-FF1C97D16D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73421" y="3764352"/>
                <a:ext cx="163352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GB" altLang="en-US"/>
                  <a:t>Yes</a:t>
                </a:r>
              </a:p>
            </p:txBody>
          </p:sp>
          <p:sp>
            <p:nvSpPr>
              <p:cNvPr id="38" name="TextBox 21">
                <a:extLst>
                  <a:ext uri="{FF2B5EF4-FFF2-40B4-BE49-F238E27FC236}">
                    <a16:creationId xmlns:a16="http://schemas.microsoft.com/office/drawing/2014/main" id="{16CA287A-472E-4654-AD5B-7AE3597740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23701" y="4911208"/>
                <a:ext cx="163352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GB" altLang="en-US"/>
                  <a:t>No</a:t>
                </a:r>
              </a:p>
            </p:txBody>
          </p:sp>
        </p:grpSp>
        <p:sp>
          <p:nvSpPr>
            <p:cNvPr id="20" name="Diamond 19">
              <a:extLst>
                <a:ext uri="{FF2B5EF4-FFF2-40B4-BE49-F238E27FC236}">
                  <a16:creationId xmlns:a16="http://schemas.microsoft.com/office/drawing/2014/main" id="{7A8AF73C-3A57-48D6-AB83-C144677F61F6}"/>
                </a:ext>
              </a:extLst>
            </p:cNvPr>
            <p:cNvSpPr/>
            <p:nvPr/>
          </p:nvSpPr>
          <p:spPr>
            <a:xfrm>
              <a:off x="6335774" y="3386594"/>
              <a:ext cx="1732175" cy="1501822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200" dirty="0"/>
                <a:t>CGPA ≥ 2.0</a:t>
              </a:r>
            </a:p>
            <a:p>
              <a:pPr algn="ctr">
                <a:defRPr/>
              </a:pPr>
              <a:r>
                <a:rPr lang="en-GB" sz="1200" dirty="0"/>
                <a:t>AND</a:t>
              </a:r>
            </a:p>
            <a:p>
              <a:pPr algn="ctr">
                <a:defRPr/>
              </a:pPr>
              <a:r>
                <a:rPr lang="en-GB" sz="1200" dirty="0"/>
                <a:t>ALL ≥ D+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739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1A72F-CF4B-4AFB-B70A-36DB799CF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GB" sz="4100" b="1" dirty="0"/>
              <a:t>Bridging Exemption Test (BET)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AE4CC-C356-4907-957F-B00C64FEA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GB" sz="1900" dirty="0"/>
              <a:t>Objective : to be exempted for Bridging Programme. Not compulsory.</a:t>
            </a:r>
          </a:p>
          <a:p>
            <a:r>
              <a:rPr lang="en-GB" sz="1900" dirty="0"/>
              <a:t>Students who take the BET Test and passed, can skip Bridging Programme and can register for the degree programme</a:t>
            </a:r>
          </a:p>
          <a:p>
            <a:r>
              <a:rPr lang="en-GB" sz="1900" dirty="0"/>
              <a:t>Passing Marks : 65 % for all Courses according to Module</a:t>
            </a:r>
          </a:p>
          <a:p>
            <a:r>
              <a:rPr lang="en-GB" sz="1900" dirty="0"/>
              <a:t>Students who take the BET Test and failed, will need to continue for Bridging Programme</a:t>
            </a:r>
          </a:p>
          <a:p>
            <a:r>
              <a:rPr lang="en-GB" sz="1900" dirty="0"/>
              <a:t>Fee : RM 500. </a:t>
            </a:r>
          </a:p>
          <a:p>
            <a:r>
              <a:rPr lang="en-GB" sz="1900" dirty="0"/>
              <a:t>Due date for registration :  19</a:t>
            </a:r>
            <a:r>
              <a:rPr lang="en-GB" sz="1900" baseline="30000" dirty="0"/>
              <a:t>th</a:t>
            </a:r>
            <a:r>
              <a:rPr lang="en-GB" sz="1900" dirty="0"/>
              <a:t> March 2021.</a:t>
            </a:r>
          </a:p>
          <a:p>
            <a:r>
              <a:rPr lang="en-GB" sz="1900" dirty="0"/>
              <a:t> for more information, check our website or scan the QR code https://studentppi.utmspace.edu.my/?page_id=3345</a:t>
            </a:r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4FE51EA6-73AF-4656-854E-38E129B328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4" r="1569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66780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317EF-C442-4445-A987-3956B0819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Teaching and Learning for 20202021-2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D3D1C-F418-4239-9210-9085E2786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Based on new circular from Ministry of Higher Education and UTM, all teaching and learning (</a:t>
            </a:r>
            <a:r>
              <a:rPr lang="en-GB" dirty="0" err="1"/>
              <a:t>TnL</a:t>
            </a:r>
            <a:r>
              <a:rPr lang="en-GB" dirty="0"/>
              <a:t>) activities should be </a:t>
            </a:r>
            <a:r>
              <a:rPr lang="en-GB" dirty="0">
                <a:highlight>
                  <a:srgbClr val="FFFF00"/>
                </a:highlight>
              </a:rPr>
              <a:t>implemented online until further notice</a:t>
            </a:r>
            <a:r>
              <a:rPr lang="en-GB" dirty="0"/>
              <a:t>.</a:t>
            </a:r>
          </a:p>
          <a:p>
            <a:r>
              <a:rPr lang="en-GB" dirty="0"/>
              <a:t>All new and senior students must register and follow all the classes online until further notice, based on new developments of COVID-19.</a:t>
            </a:r>
          </a:p>
          <a:p>
            <a:r>
              <a:rPr lang="en-GB" dirty="0"/>
              <a:t>For Bridging Programme, the platform that will be used for online learning is </a:t>
            </a:r>
            <a:r>
              <a:rPr lang="en-GB" dirty="0">
                <a:highlight>
                  <a:srgbClr val="FFFF00"/>
                </a:highlight>
              </a:rPr>
              <a:t>Blackboard</a:t>
            </a:r>
            <a:r>
              <a:rPr lang="en-GB" dirty="0"/>
              <a:t>. I will explain later on how to use the basic function of Blackboard.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546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352476D-7BCA-4F09-A18A-5977358C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Teaching and Learning for 20202021-2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D2CAC-7D24-47B2-AFC8-C6824580C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338" y="1390918"/>
            <a:ext cx="10645462" cy="478604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Classes will be implemented according to Malaysia time. </a:t>
            </a:r>
          </a:p>
          <a:p>
            <a:r>
              <a:rPr lang="en-GB" dirty="0"/>
              <a:t>Please be aware on the </a:t>
            </a:r>
            <a:r>
              <a:rPr lang="en-GB" dirty="0" err="1"/>
              <a:t>timezone</a:t>
            </a:r>
            <a:r>
              <a:rPr lang="en-GB" dirty="0"/>
              <a:t> difference if you are not in Malaysia.</a:t>
            </a:r>
          </a:p>
          <a:p>
            <a:r>
              <a:rPr lang="en-GB" dirty="0"/>
              <a:t>Discuss with your lecturer if you have trouble attending the synchronous online class due to the time difference constraint. The decision is up to the lecturer.</a:t>
            </a:r>
          </a:p>
          <a:p>
            <a:r>
              <a:rPr lang="en-GB" dirty="0"/>
              <a:t>For now, students who in KL Centre (MJIIT) have to join the section from JB Centre until further notice. Please note the weekdays difference between JB(Sunday-Thursday) and KL(Monday-Friday). </a:t>
            </a:r>
          </a:p>
          <a:p>
            <a:r>
              <a:rPr lang="en-GB" dirty="0"/>
              <a:t>Class Timetable, sections category will be sent to students via email and student portal by the end of this week. Class will start on 14</a:t>
            </a:r>
            <a:r>
              <a:rPr lang="en-GB" baseline="30000" dirty="0"/>
              <a:t>th</a:t>
            </a:r>
            <a:r>
              <a:rPr lang="en-GB" dirty="0"/>
              <a:t> March 2021.</a:t>
            </a:r>
          </a:p>
        </p:txBody>
      </p:sp>
    </p:spTree>
    <p:extLst>
      <p:ext uri="{BB962C8B-B14F-4D97-AF65-F5344CB8AC3E}">
        <p14:creationId xmlns:p14="http://schemas.microsoft.com/office/powerpoint/2010/main" val="3105256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490A0A8-18D6-43D2-9B5F-7E19D81FE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162" y="416156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kern="1200" dirty="0">
                <a:latin typeface="+mj-lt"/>
                <a:ea typeface="+mj-ea"/>
                <a:cs typeface="+mj-cs"/>
              </a:rPr>
              <a:t>Academic Calendar Session 20202021-2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8B4F0D-30FF-45CD-8473-66F1D4666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7206"/>
            <a:ext cx="12192000" cy="364358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9FF00D-108E-46C3-A69D-1D0367D99E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89492"/>
            <a:ext cx="12192000" cy="21771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DDF5BC9-87BC-4B25-8271-B7BB50361378}"/>
              </a:ext>
            </a:extLst>
          </p:cNvPr>
          <p:cNvSpPr/>
          <p:nvPr/>
        </p:nvSpPr>
        <p:spPr>
          <a:xfrm>
            <a:off x="347730" y="1970468"/>
            <a:ext cx="3284112" cy="30909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UTM JB                UTM KL</a:t>
            </a:r>
          </a:p>
        </p:txBody>
      </p:sp>
    </p:spTree>
    <p:extLst>
      <p:ext uri="{BB962C8B-B14F-4D97-AF65-F5344CB8AC3E}">
        <p14:creationId xmlns:p14="http://schemas.microsoft.com/office/powerpoint/2010/main" val="1955113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F952E-CB89-446B-9F86-9BC716F96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548"/>
            <a:ext cx="10515600" cy="639427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Student’s Actions - What you need to do? 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24267B7-0E6E-4209-B500-09E16C7B23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8652"/>
              </p:ext>
            </p:extLst>
          </p:nvPr>
        </p:nvGraphicFramePr>
        <p:xfrm>
          <a:off x="606380" y="709970"/>
          <a:ext cx="10515600" cy="6148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0638712D-122A-43C1-829D-CBFF6EF8F28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0278" t="27126" r="21641" b="37242"/>
          <a:stretch/>
        </p:blipFill>
        <p:spPr>
          <a:xfrm>
            <a:off x="6096000" y="1349397"/>
            <a:ext cx="1132010" cy="123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930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BC3F6-888D-4A9D-8B65-CB08922C6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085"/>
            <a:ext cx="10515600" cy="1325563"/>
          </a:xfrm>
        </p:spPr>
        <p:txBody>
          <a:bodyPr/>
          <a:lstStyle/>
          <a:p>
            <a:r>
              <a:rPr lang="en-GB" b="1" dirty="0"/>
              <a:t>Course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6BF12-2D5E-4837-897F-69F10276E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03" y="1326524"/>
            <a:ext cx="11655381" cy="485043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Download the course registration form from the website. Refer to this manual </a:t>
            </a:r>
            <a:r>
              <a:rPr lang="en-GB" dirty="0">
                <a:hlinkClick r:id="rId2"/>
              </a:rPr>
              <a:t>https://studentppi.utmspace.edu.my/wp-content/uploads/2021/02/How-to-register-course-online-bridging-semester-220202021-1.pdf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Install an app to fill and sign the form on smartphone/PC.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/>
              <a:t>Fill in the course registration form.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5042A9-F2A8-464A-8223-DD38BC9E9F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3"/>
          <a:stretch/>
        </p:blipFill>
        <p:spPr>
          <a:xfrm>
            <a:off x="805329" y="4047703"/>
            <a:ext cx="5653026" cy="25663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2CC4A2-68CD-4F3C-BB51-BA5F236ACBCC}"/>
              </a:ext>
            </a:extLst>
          </p:cNvPr>
          <p:cNvSpPr txBox="1"/>
          <p:nvPr/>
        </p:nvSpPr>
        <p:spPr>
          <a:xfrm>
            <a:off x="7083380" y="3751743"/>
            <a:ext cx="4752304" cy="286232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See the sample of course registration: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linkClick r:id="rId4"/>
              </a:rPr>
              <a:t>Engineering/Science student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linkClick r:id="rId5"/>
              </a:rPr>
              <a:t>Computer science student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linkClick r:id="rId6"/>
              </a:rPr>
              <a:t>Management/Business Student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linkClick r:id="rId7"/>
              </a:rPr>
              <a:t>Repeating Student</a:t>
            </a:r>
            <a:endParaRPr lang="en-GB" sz="24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318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373C0-C6E0-4108-9238-7C1769C22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dirty="0"/>
              <a:t>For now, lecturer’s signature, academic advisor’s signature are not required. Just leave it blank.</a:t>
            </a:r>
          </a:p>
          <a:p>
            <a:pPr>
              <a:buFontTx/>
              <a:buChar char="-"/>
            </a:pPr>
            <a:r>
              <a:rPr lang="en-GB" dirty="0"/>
              <a:t>Make sure you write the right Course Code of your Module, according to your Degree Programme. Refer to previous slide or page 7-8 of </a:t>
            </a:r>
            <a:r>
              <a:rPr lang="en-GB" b="1" dirty="0">
                <a:hlinkClick r:id="rId2"/>
              </a:rPr>
              <a:t>Guideline Book for Foundation Programme(Bridging)</a:t>
            </a:r>
            <a:endParaRPr lang="en-GB" b="1" dirty="0"/>
          </a:p>
          <a:p>
            <a:pPr>
              <a:buFontTx/>
              <a:buChar char="-"/>
            </a:pPr>
            <a:r>
              <a:rPr lang="en-GB" dirty="0"/>
              <a:t>For repeating students, insert only the courses that you failed in previous semester, or the courses you need to improve.</a:t>
            </a:r>
          </a:p>
          <a:p>
            <a:pPr marL="0" indent="0">
              <a:buNone/>
            </a:pPr>
            <a:r>
              <a:rPr lang="en-GB" dirty="0"/>
              <a:t>4. Submit the registration form online through the given link.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A0C43AF-729C-453E-90B9-371640D2FF53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Course Registration (continued)</a:t>
            </a:r>
          </a:p>
        </p:txBody>
      </p:sp>
    </p:spTree>
    <p:extLst>
      <p:ext uri="{BB962C8B-B14F-4D97-AF65-F5344CB8AC3E}">
        <p14:creationId xmlns:p14="http://schemas.microsoft.com/office/powerpoint/2010/main" val="4054619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3BEDB-CAF3-4E44-88FC-C4F065962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FAQ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CC4AA-AACE-4162-9F98-BD1E1719B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FF0000"/>
                </a:solidFill>
              </a:rPr>
              <a:t>What platform do we use for online learning?</a:t>
            </a:r>
          </a:p>
          <a:p>
            <a:pPr marL="0" indent="0">
              <a:buNone/>
            </a:pPr>
            <a:r>
              <a:rPr lang="en-GB" dirty="0"/>
              <a:t>You will use a platform called Blackboard for online learning. Refer to the Blackboard manual that we put on the website on how to use it.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2. When can we login to Blackboard account ?</a:t>
            </a:r>
          </a:p>
          <a:p>
            <a:pPr marL="0" indent="0">
              <a:buNone/>
            </a:pPr>
            <a:r>
              <a:rPr lang="en-GB" dirty="0"/>
              <a:t>We will try to create those who did the registration, by 14</a:t>
            </a:r>
            <a:r>
              <a:rPr lang="en-GB" baseline="30000" dirty="0"/>
              <a:t>th</a:t>
            </a:r>
            <a:r>
              <a:rPr lang="en-GB" dirty="0"/>
              <a:t> March the latest. Student who registered later than 12</a:t>
            </a:r>
            <a:r>
              <a:rPr lang="en-GB" baseline="30000" dirty="0"/>
              <a:t>th</a:t>
            </a:r>
            <a:r>
              <a:rPr lang="en-GB" dirty="0"/>
              <a:t> March, will need to wait for couple of days for  their Blackboard account to be created.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3. Is the class is going to be online until the end of semester ?</a:t>
            </a:r>
          </a:p>
          <a:p>
            <a:pPr marL="0" indent="0">
              <a:buNone/>
            </a:pPr>
            <a:r>
              <a:rPr lang="en-GB" dirty="0"/>
              <a:t>We do not have a definite answer for that. It depends on UTM and Ministry of Higher Education’s decision from time to time. For now, it will be online. Any changes, we will update you.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342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EBD2D-EF16-4BF8-9BA9-4E45A597E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707"/>
            <a:ext cx="10515600" cy="465725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4. </a:t>
            </a:r>
            <a:r>
              <a:rPr lang="en-GB" dirty="0">
                <a:solidFill>
                  <a:srgbClr val="FF0000"/>
                </a:solidFill>
              </a:rPr>
              <a:t>How about student’s visa?</a:t>
            </a:r>
          </a:p>
          <a:p>
            <a:pPr marL="0" indent="0">
              <a:buNone/>
            </a:pPr>
            <a:r>
              <a:rPr lang="en-GB" dirty="0"/>
              <a:t>Refer to UTMI(UTM International)  anything on visa problem. We can only provide you supporting documents such as verification letter, copy of registration form etc. Please email </a:t>
            </a:r>
            <a:r>
              <a:rPr lang="en-GB" dirty="0">
                <a:hlinkClick r:id="rId2"/>
              </a:rPr>
              <a:t>utmidp@utmspace.edu.my</a:t>
            </a:r>
            <a:r>
              <a:rPr lang="en-GB" dirty="0"/>
              <a:t> if you need the supporting documents.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E0A7407-A6F1-4F5C-9762-EBDE23A4A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b="1" dirty="0"/>
              <a:t>FAQ</a:t>
            </a:r>
          </a:p>
        </p:txBody>
      </p:sp>
    </p:spTree>
    <p:extLst>
      <p:ext uri="{BB962C8B-B14F-4D97-AF65-F5344CB8AC3E}">
        <p14:creationId xmlns:p14="http://schemas.microsoft.com/office/powerpoint/2010/main" val="5197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992C87-4283-4CA0-AAB2-343F9BAB0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79"/>
            <a:ext cx="10515600" cy="1325563"/>
          </a:xfrm>
        </p:spPr>
        <p:txBody>
          <a:bodyPr/>
          <a:lstStyle/>
          <a:p>
            <a:r>
              <a:rPr lang="en-GB" b="1" dirty="0"/>
              <a:t>Content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2573CBF-D036-46BC-811B-83ECDD1CD2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181553"/>
              </p:ext>
            </p:extLst>
          </p:nvPr>
        </p:nvGraphicFramePr>
        <p:xfrm>
          <a:off x="838200" y="11620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30321CD-76EB-4529-99B8-867F888FDCA4}"/>
              </a:ext>
            </a:extLst>
          </p:cNvPr>
          <p:cNvSpPr/>
          <p:nvPr/>
        </p:nvSpPr>
        <p:spPr>
          <a:xfrm>
            <a:off x="838200" y="5719308"/>
            <a:ext cx="10515600" cy="915310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lvl="0">
              <a:lnSpc>
                <a:spcPct val="100000"/>
              </a:lnSpc>
            </a:pPr>
            <a:endParaRPr lang="en-US" dirty="0"/>
          </a:p>
        </p:txBody>
      </p:sp>
      <p:sp>
        <p:nvSpPr>
          <p:cNvPr id="9" name="Rectangle 8" descr="Classroom">
            <a:extLst>
              <a:ext uri="{FF2B5EF4-FFF2-40B4-BE49-F238E27FC236}">
                <a16:creationId xmlns:a16="http://schemas.microsoft.com/office/drawing/2014/main" id="{4AF8B547-BD02-43BC-BF51-8BA78D62683F}"/>
              </a:ext>
            </a:extLst>
          </p:cNvPr>
          <p:cNvSpPr/>
          <p:nvPr/>
        </p:nvSpPr>
        <p:spPr>
          <a:xfrm>
            <a:off x="1115081" y="5925253"/>
            <a:ext cx="503420" cy="503420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3860D5-7A4F-4016-A44B-B2A25F71E9BE}"/>
              </a:ext>
            </a:extLst>
          </p:cNvPr>
          <p:cNvSpPr txBox="1"/>
          <p:nvPr/>
        </p:nvSpPr>
        <p:spPr>
          <a:xfrm>
            <a:off x="1895382" y="5917649"/>
            <a:ext cx="6387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to use Blackboard for online learning</a:t>
            </a:r>
          </a:p>
        </p:txBody>
      </p:sp>
    </p:spTree>
    <p:extLst>
      <p:ext uri="{BB962C8B-B14F-4D97-AF65-F5344CB8AC3E}">
        <p14:creationId xmlns:p14="http://schemas.microsoft.com/office/powerpoint/2010/main" val="589971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b="1"/>
              <a:t>Contact us</a:t>
            </a:r>
            <a:endParaRPr lang="en-A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334" y="1547177"/>
            <a:ext cx="531756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buNone/>
            </a:pPr>
            <a:r>
              <a:rPr lang="en-AU" sz="1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UTM-IDP Department</a:t>
            </a:r>
            <a:endParaRPr lang="en-AU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AU" sz="2000" b="1" dirty="0">
                <a:latin typeface="Century Gothic" panose="020B0502020202020204" pitchFamily="34" charset="0"/>
              </a:rPr>
              <a:t>Centre for Degree  and Foundation Programme,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AU" sz="2000" b="1" dirty="0">
                <a:latin typeface="Century Gothic" panose="020B0502020202020204" pitchFamily="34" charset="0"/>
              </a:rPr>
              <a:t>SPACE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AU" sz="2000" b="1" dirty="0">
                <a:latin typeface="Century Gothic" panose="020B0502020202020204" pitchFamily="34" charset="0"/>
              </a:rPr>
              <a:t>Level 4, Block T05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AU" sz="2000" b="1" dirty="0" err="1">
                <a:latin typeface="Century Gothic" panose="020B0502020202020204" pitchFamily="34" charset="0"/>
              </a:rPr>
              <a:t>Universiti</a:t>
            </a:r>
            <a:r>
              <a:rPr lang="en-AU" sz="2000" b="1" dirty="0">
                <a:latin typeface="Century Gothic" panose="020B0502020202020204" pitchFamily="34" charset="0"/>
              </a:rPr>
              <a:t> </a:t>
            </a:r>
            <a:r>
              <a:rPr lang="en-AU" sz="2000" b="1" dirty="0" err="1">
                <a:latin typeface="Century Gothic" panose="020B0502020202020204" pitchFamily="34" charset="0"/>
              </a:rPr>
              <a:t>Teknologi</a:t>
            </a:r>
            <a:r>
              <a:rPr lang="en-AU" sz="2000" b="1" dirty="0">
                <a:latin typeface="Century Gothic" panose="020B0502020202020204" pitchFamily="34" charset="0"/>
              </a:rPr>
              <a:t> Malaysia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AU" sz="2000" b="1" dirty="0">
                <a:latin typeface="Century Gothic" panose="020B0502020202020204" pitchFamily="34" charset="0"/>
              </a:rPr>
              <a:t>81310 </a:t>
            </a:r>
            <a:r>
              <a:rPr lang="en-AU" sz="2000" b="1" dirty="0" err="1">
                <a:latin typeface="Century Gothic" panose="020B0502020202020204" pitchFamily="34" charset="0"/>
              </a:rPr>
              <a:t>Skudai</a:t>
            </a:r>
            <a:r>
              <a:rPr lang="en-AU" sz="2000" b="1" dirty="0">
                <a:latin typeface="Century Gothic" panose="020B0502020202020204" pitchFamily="34" charset="0"/>
              </a:rPr>
              <a:t>, Johor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AU" sz="2000" b="1" dirty="0">
                <a:latin typeface="Century Gothic" panose="020B0502020202020204" pitchFamily="34" charset="0"/>
              </a:rPr>
              <a:t>Phone: </a:t>
            </a:r>
            <a:r>
              <a:rPr lang="en-GB" sz="2000" b="1" dirty="0">
                <a:latin typeface="Century Gothic" panose="020B0502020202020204" pitchFamily="34" charset="0"/>
                <a:cs typeface="Calibri" panose="020F0502020204030204" pitchFamily="34" charset="0"/>
              </a:rPr>
              <a:t>07 – 5318061</a:t>
            </a:r>
            <a:endParaRPr lang="en-AU" sz="2000" b="1" dirty="0"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AU" sz="2000" dirty="0"/>
              <a:t>Email: </a:t>
            </a:r>
            <a:r>
              <a:rPr lang="en-AU" sz="2000" dirty="0">
                <a:hlinkClick r:id="rId2"/>
              </a:rPr>
              <a:t>utmidp@utmspace.edu.my</a:t>
            </a:r>
            <a:endParaRPr lang="en-AU" sz="2000" dirty="0"/>
          </a:p>
          <a:p>
            <a:pPr marL="0" indent="0">
              <a:lnSpc>
                <a:spcPct val="110000"/>
              </a:lnSpc>
              <a:buNone/>
            </a:pPr>
            <a:endParaRPr lang="en-AU" dirty="0"/>
          </a:p>
          <a:p>
            <a:pPr marL="0" indent="0" algn="ctr">
              <a:buNone/>
            </a:pPr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2476E9-05C4-462F-84B0-ED130A2AE411}"/>
              </a:ext>
            </a:extLst>
          </p:cNvPr>
          <p:cNvSpPr txBox="1"/>
          <p:nvPr/>
        </p:nvSpPr>
        <p:spPr>
          <a:xfrm>
            <a:off x="6640830" y="1797784"/>
            <a:ext cx="6408712" cy="2116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FF0000"/>
                </a:solidFill>
                <a:latin typeface="Century Gothic" pitchFamily="34" charset="0"/>
              </a:rPr>
              <a:t>UTMSPACE KUALA LUMPUR </a:t>
            </a:r>
          </a:p>
          <a:p>
            <a:pPr>
              <a:lnSpc>
                <a:spcPct val="150000"/>
              </a:lnSpc>
            </a:pPr>
            <a:r>
              <a:rPr lang="en-MY" b="1" dirty="0">
                <a:solidFill>
                  <a:srgbClr val="FF0000"/>
                </a:solidFill>
                <a:latin typeface="Century Gothic" pitchFamily="34" charset="0"/>
              </a:rPr>
              <a:t>MJIIT, Level 2 UTM Kuala Lumpur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FF0000"/>
                </a:solidFill>
                <a:latin typeface="Century Gothic" pitchFamily="34" charset="0"/>
              </a:rPr>
              <a:t>Jalan Sultan Yahya Petra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FF0000"/>
                </a:solidFill>
                <a:latin typeface="Century Gothic" pitchFamily="34" charset="0"/>
              </a:rPr>
              <a:t>53300 Kuala Lumpur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Century Gothic" pitchFamily="34" charset="0"/>
              </a:rPr>
              <a:t>Person in charge: Ummu </a:t>
            </a:r>
            <a:r>
              <a:rPr lang="en-GB" b="1" dirty="0" err="1">
                <a:solidFill>
                  <a:schemeClr val="accent5">
                    <a:lumMod val="75000"/>
                  </a:schemeClr>
                </a:solidFill>
                <a:latin typeface="Century Gothic" pitchFamily="34" charset="0"/>
              </a:rPr>
              <a:t>Habibah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GB" b="1" dirty="0" err="1">
                <a:solidFill>
                  <a:schemeClr val="accent5">
                    <a:lumMod val="75000"/>
                  </a:schemeClr>
                </a:solidFill>
                <a:latin typeface="Century Gothic" pitchFamily="34" charset="0"/>
              </a:rPr>
              <a:t>binti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Century Gothic" pitchFamily="34" charset="0"/>
              </a:rPr>
              <a:t> Ahmad</a:t>
            </a:r>
            <a:endParaRPr lang="en-MY" b="1" dirty="0">
              <a:solidFill>
                <a:schemeClr val="accent5">
                  <a:lumMod val="7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535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B07028-9F1A-4DAC-9315-51465F3D1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317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9915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72BA27-4F3C-4892-8375-D89C71E6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955" y="404665"/>
            <a:ext cx="10962672" cy="994172"/>
          </a:xfrm>
        </p:spPr>
        <p:txBody>
          <a:bodyPr>
            <a:normAutofit fontScale="90000"/>
          </a:bodyPr>
          <a:lstStyle/>
          <a:p>
            <a:r>
              <a:rPr lang="en-GB" sz="5143" b="1" dirty="0">
                <a:latin typeface="Century Gothic" pitchFamily="34" charset="0"/>
              </a:rPr>
              <a:t>BRIDGING PROGRAMME PATHWAY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C331B5-1741-49DF-9710-073152CB8EF2}"/>
              </a:ext>
            </a:extLst>
          </p:cNvPr>
          <p:cNvSpPr txBox="1"/>
          <p:nvPr/>
        </p:nvSpPr>
        <p:spPr>
          <a:xfrm>
            <a:off x="231948" y="3167744"/>
            <a:ext cx="3075385" cy="978332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7650" tIns="48825" rIns="97650" bIns="48825" rtlCol="0">
            <a:spAutoFit/>
          </a:bodyPr>
          <a:lstStyle/>
          <a:p>
            <a:pPr algn="ctr"/>
            <a:endParaRPr lang="en-GB" sz="1429" dirty="0">
              <a:latin typeface="Century Gothic" pitchFamily="34" charset="0"/>
            </a:endParaRPr>
          </a:p>
          <a:p>
            <a:pPr algn="ctr"/>
            <a:r>
              <a:rPr lang="en-GB" sz="1429" dirty="0">
                <a:latin typeface="Century Gothic" pitchFamily="34" charset="0"/>
              </a:rPr>
              <a:t>A-LEVEL or equivalent and fit the English language requirement</a:t>
            </a:r>
          </a:p>
          <a:p>
            <a:pPr algn="ctr"/>
            <a:endParaRPr lang="en-GB" sz="1429" dirty="0">
              <a:latin typeface="Century Gothic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F9640A-9FFC-4994-AA2C-259E9596339E}"/>
              </a:ext>
            </a:extLst>
          </p:cNvPr>
          <p:cNvSpPr txBox="1"/>
          <p:nvPr/>
        </p:nvSpPr>
        <p:spPr>
          <a:xfrm>
            <a:off x="4096027" y="2310741"/>
            <a:ext cx="2145268" cy="978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97650" tIns="48825" rIns="97650" bIns="48825" rtlCol="0">
            <a:spAutoFit/>
          </a:bodyPr>
          <a:lstStyle/>
          <a:p>
            <a:pPr algn="ctr"/>
            <a:endParaRPr lang="en-GB" sz="1429" dirty="0"/>
          </a:p>
          <a:p>
            <a:pPr algn="ctr"/>
            <a:r>
              <a:rPr lang="en-GB" sz="1429" b="1" dirty="0"/>
              <a:t>INTERNATIONAL STUDENT</a:t>
            </a:r>
          </a:p>
          <a:p>
            <a:pPr algn="ctr"/>
            <a:endParaRPr lang="en-GB" sz="1429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7D532F-11AF-4590-AC05-238D6A93335E}"/>
              </a:ext>
            </a:extLst>
          </p:cNvPr>
          <p:cNvSpPr txBox="1"/>
          <p:nvPr/>
        </p:nvSpPr>
        <p:spPr>
          <a:xfrm>
            <a:off x="7307395" y="3209798"/>
            <a:ext cx="1732198" cy="1095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7650" tIns="48825" rIns="97650" bIns="48825" rtlCol="0">
            <a:spAutoFit/>
          </a:bodyPr>
          <a:lstStyle/>
          <a:p>
            <a:pPr algn="ctr"/>
            <a:endParaRPr lang="en-GB" sz="1619" dirty="0"/>
          </a:p>
          <a:p>
            <a:pPr algn="ctr"/>
            <a:r>
              <a:rPr lang="en-GB" sz="1619" b="1" dirty="0"/>
              <a:t>BRIDGING PROGRAMME</a:t>
            </a:r>
          </a:p>
          <a:p>
            <a:pPr algn="ctr"/>
            <a:endParaRPr lang="en-GB" sz="1619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1C32E9-51FC-49E1-A958-09FE74E66450}"/>
              </a:ext>
            </a:extLst>
          </p:cNvPr>
          <p:cNvSpPr/>
          <p:nvPr/>
        </p:nvSpPr>
        <p:spPr>
          <a:xfrm>
            <a:off x="9814784" y="2215568"/>
            <a:ext cx="2145268" cy="3043823"/>
          </a:xfrm>
          <a:prstGeom prst="rect">
            <a:avLst/>
          </a:prstGeom>
          <a:solidFill>
            <a:srgbClr val="851E0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7650" tIns="48825" rIns="97650" bIns="48825" rtlCol="0" anchor="ctr"/>
          <a:lstStyle/>
          <a:p>
            <a:pPr algn="ctr"/>
            <a:r>
              <a:rPr lang="en-GB" sz="1429" b="1" dirty="0"/>
              <a:t>UTM BACHELOR DEGREE PROGRAMME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E1B0538-4193-4E40-80AF-8775E793C6D5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 flipV="1">
            <a:off x="3307333" y="2799907"/>
            <a:ext cx="788694" cy="857003"/>
          </a:xfrm>
          <a:prstGeom prst="straightConnector1">
            <a:avLst/>
          </a:prstGeom>
          <a:ln w="15875">
            <a:solidFill>
              <a:schemeClr val="tx1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D04CE91-119A-4955-9626-B04DF52DE376}"/>
              </a:ext>
            </a:extLst>
          </p:cNvPr>
          <p:cNvCxnSpPr>
            <a:cxnSpLocks/>
          </p:cNvCxnSpPr>
          <p:nvPr/>
        </p:nvCxnSpPr>
        <p:spPr>
          <a:xfrm>
            <a:off x="3311163" y="3766646"/>
            <a:ext cx="841150" cy="1106227"/>
          </a:xfrm>
          <a:prstGeom prst="straightConnector1">
            <a:avLst/>
          </a:prstGeom>
          <a:ln w="15875">
            <a:solidFill>
              <a:schemeClr val="tx1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E21AD0A-8352-461D-A716-C0B00B23DB40}"/>
              </a:ext>
            </a:extLst>
          </p:cNvPr>
          <p:cNvCxnSpPr>
            <a:cxnSpLocks/>
            <a:stCxn id="8" idx="3"/>
            <a:endCxn id="10" idx="1"/>
          </p:cNvCxnSpPr>
          <p:nvPr/>
        </p:nvCxnSpPr>
        <p:spPr>
          <a:xfrm>
            <a:off x="6241295" y="2799907"/>
            <a:ext cx="1066100" cy="957535"/>
          </a:xfrm>
          <a:prstGeom prst="straightConnector1">
            <a:avLst/>
          </a:prstGeom>
          <a:ln w="15875">
            <a:solidFill>
              <a:schemeClr val="tx1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2237AE-ADAF-4A28-9A77-C0370CEB44AF}"/>
              </a:ext>
            </a:extLst>
          </p:cNvPr>
          <p:cNvCxnSpPr>
            <a:cxnSpLocks/>
          </p:cNvCxnSpPr>
          <p:nvPr/>
        </p:nvCxnSpPr>
        <p:spPr>
          <a:xfrm flipV="1">
            <a:off x="9063988" y="3737480"/>
            <a:ext cx="772626" cy="1"/>
          </a:xfrm>
          <a:prstGeom prst="straightConnector1">
            <a:avLst/>
          </a:prstGeom>
          <a:ln w="15875">
            <a:solidFill>
              <a:schemeClr val="tx1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B18FD67-3929-49FC-B572-B80925D2D24F}"/>
              </a:ext>
            </a:extLst>
          </p:cNvPr>
          <p:cNvSpPr txBox="1"/>
          <p:nvPr/>
        </p:nvSpPr>
        <p:spPr>
          <a:xfrm>
            <a:off x="4707958" y="4138562"/>
            <a:ext cx="1690609" cy="362394"/>
          </a:xfrm>
          <a:prstGeom prst="rect">
            <a:avLst/>
          </a:prstGeom>
          <a:noFill/>
        </p:spPr>
        <p:txBody>
          <a:bodyPr wrap="square" lIns="97650" tIns="48825" rIns="97650" bIns="48825" rtlCol="0">
            <a:spAutoFit/>
          </a:bodyPr>
          <a:lstStyle/>
          <a:p>
            <a:r>
              <a:rPr lang="en-GB" sz="1714" b="1" dirty="0"/>
              <a:t>UTM-IDP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2CE0E5-2FD3-46D2-8E1F-4AA5D25FD777}"/>
              </a:ext>
            </a:extLst>
          </p:cNvPr>
          <p:cNvSpPr txBox="1"/>
          <p:nvPr/>
        </p:nvSpPr>
        <p:spPr>
          <a:xfrm>
            <a:off x="4161250" y="4526333"/>
            <a:ext cx="2145268" cy="978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97650" tIns="48825" rIns="97650" bIns="48825" rtlCol="0">
            <a:spAutoFit/>
          </a:bodyPr>
          <a:lstStyle/>
          <a:p>
            <a:pPr algn="ctr"/>
            <a:endParaRPr lang="en-GB" sz="1429" dirty="0"/>
          </a:p>
          <a:p>
            <a:pPr algn="ctr"/>
            <a:r>
              <a:rPr lang="en-GB" sz="1429" b="1" dirty="0"/>
              <a:t>INTERNATIONAL STUDENT</a:t>
            </a:r>
          </a:p>
          <a:p>
            <a:pPr algn="ctr"/>
            <a:endParaRPr lang="en-GB" sz="1429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515E1CE-2ABA-4245-81B7-9DED2786BBCC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6306518" y="3766647"/>
            <a:ext cx="1000877" cy="1248852"/>
          </a:xfrm>
          <a:prstGeom prst="straightConnector1">
            <a:avLst/>
          </a:prstGeom>
          <a:ln w="15875">
            <a:solidFill>
              <a:schemeClr val="tx1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080D1B7-8D73-4DF5-B12D-A738E46E5302}"/>
              </a:ext>
            </a:extLst>
          </p:cNvPr>
          <p:cNvSpPr txBox="1"/>
          <p:nvPr/>
        </p:nvSpPr>
        <p:spPr>
          <a:xfrm>
            <a:off x="4550682" y="1948347"/>
            <a:ext cx="1690609" cy="362394"/>
          </a:xfrm>
          <a:prstGeom prst="rect">
            <a:avLst/>
          </a:prstGeom>
          <a:noFill/>
        </p:spPr>
        <p:txBody>
          <a:bodyPr wrap="square" lIns="97650" tIns="48825" rIns="97650" bIns="48825" rtlCol="0">
            <a:spAutoFit/>
          </a:bodyPr>
          <a:lstStyle/>
          <a:p>
            <a:r>
              <a:rPr lang="en-GB" sz="1714" b="1" dirty="0"/>
              <a:t>SRAD UTM</a:t>
            </a:r>
          </a:p>
        </p:txBody>
      </p:sp>
    </p:spTree>
    <p:extLst>
      <p:ext uri="{BB962C8B-B14F-4D97-AF65-F5344CB8AC3E}">
        <p14:creationId xmlns:p14="http://schemas.microsoft.com/office/powerpoint/2010/main" val="46430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B5B48F4-29F0-42CD-B690-843E2958AC94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Bridging Program(Objective)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55ABD3-F4E1-48EE-8E93-4AA464A5A680}"/>
              </a:ext>
            </a:extLst>
          </p:cNvPr>
          <p:cNvSpPr txBox="1">
            <a:spLocks/>
          </p:cNvSpPr>
          <p:nvPr/>
        </p:nvSpPr>
        <p:spPr>
          <a:xfrm>
            <a:off x="990600" y="1642745"/>
            <a:ext cx="10515600" cy="4697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The objectives of the Bridging Programme are as follows :</a:t>
            </a:r>
          </a:p>
          <a:p>
            <a:r>
              <a:rPr lang="en-GB" dirty="0"/>
              <a:t>To facilitate the international students to be enrolled into the Undergraduate programmes at the various faculties in the University</a:t>
            </a:r>
          </a:p>
          <a:p>
            <a:r>
              <a:rPr lang="en-GB" dirty="0"/>
              <a:t>To ensure sufficient knowledge on basic fundamentals of Science and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   Mathematics in preparation for Undergraduate education</a:t>
            </a:r>
          </a:p>
        </p:txBody>
      </p:sp>
    </p:spTree>
    <p:extLst>
      <p:ext uri="{BB962C8B-B14F-4D97-AF65-F5344CB8AC3E}">
        <p14:creationId xmlns:p14="http://schemas.microsoft.com/office/powerpoint/2010/main" val="2053552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Foundation Subjects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499105"/>
              </p:ext>
            </p:extLst>
          </p:nvPr>
        </p:nvGraphicFramePr>
        <p:xfrm>
          <a:off x="2794000" y="1417638"/>
          <a:ext cx="720344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3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88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COURSE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COURSE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CREDIT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848">
                <a:tc gridSpan="3">
                  <a:txBody>
                    <a:bodyPr/>
                    <a:lstStyle/>
                    <a:p>
                      <a:r>
                        <a:rPr lang="en-US" sz="2400" b="1" dirty="0"/>
                        <a:t>Module 1: Engineering &amp; Science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8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IFM 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Mathematics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8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IFP 1014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Physics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8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IFC 1024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Chemistry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997200" y="4861878"/>
            <a:ext cx="5842000" cy="181588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i="1" dirty="0"/>
              <a:t>Civil</a:t>
            </a:r>
            <a:endParaRPr lang="en-US" sz="1400" i="1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i="1" dirty="0"/>
              <a:t>Electrical</a:t>
            </a:r>
            <a:endParaRPr lang="en-US" sz="1400" i="1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i="1" dirty="0"/>
              <a:t>Chemical &amp; Natural Resources</a:t>
            </a:r>
            <a:endParaRPr lang="en-US" sz="1400" i="1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i="1" dirty="0"/>
              <a:t>Biomedical &amp; Health Science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1400" i="1" dirty="0"/>
          </a:p>
          <a:p>
            <a:pPr marL="285750" indent="-285750">
              <a:buFont typeface="Arial" pitchFamily="34" charset="0"/>
              <a:buChar char="•"/>
            </a:pPr>
            <a:endParaRPr lang="en-GB" sz="1400" i="1" dirty="0"/>
          </a:p>
          <a:p>
            <a:pPr marL="285750" indent="-285750">
              <a:buFont typeface="Arial" pitchFamily="34" charset="0"/>
              <a:buChar char="•"/>
            </a:pPr>
            <a:endParaRPr lang="en-GB" sz="1400" i="1" dirty="0"/>
          </a:p>
          <a:p>
            <a:pPr lvl="0"/>
            <a:endParaRPr lang="en-GB" sz="1400" i="1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i="1" dirty="0"/>
              <a:t>Mechanical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i="1" dirty="0"/>
              <a:t>Bioscience &amp; Bioengineering</a:t>
            </a:r>
            <a:endParaRPr lang="en-US" sz="1400" i="1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i="1" dirty="0"/>
              <a:t>Science </a:t>
            </a:r>
            <a:endParaRPr lang="en-US" sz="1400" i="1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i="1" dirty="0"/>
              <a:t>Education </a:t>
            </a:r>
            <a:endParaRPr lang="en-US" sz="1400" i="1" dirty="0"/>
          </a:p>
          <a:p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026226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Foundation Subjects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044656"/>
              </p:ext>
            </p:extLst>
          </p:nvPr>
        </p:nvGraphicFramePr>
        <p:xfrm>
          <a:off x="2834640" y="1417638"/>
          <a:ext cx="720344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3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88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COURSE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COURSE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CREDIT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848">
                <a:tc gridSpan="3">
                  <a:txBody>
                    <a:bodyPr/>
                    <a:lstStyle/>
                    <a:p>
                      <a:r>
                        <a:rPr lang="en-US" sz="2400" b="1" dirty="0"/>
                        <a:t>Module 2: Computer Science and Others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8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IFM 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Mathematics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8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IFP 1014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Physics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8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IFT 1064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834640" y="4976879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i="1" dirty="0"/>
              <a:t>Computer Science &amp; Information System</a:t>
            </a:r>
            <a:endParaRPr lang="en-US" sz="1400" i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i="1" dirty="0" err="1"/>
              <a:t>Geomatic</a:t>
            </a:r>
            <a:r>
              <a:rPr lang="en-US" sz="1400" i="1" dirty="0"/>
              <a:t> Science &amp; Engineering (SGS, SGU, SGG)</a:t>
            </a:r>
          </a:p>
        </p:txBody>
      </p:sp>
    </p:spTree>
    <p:extLst>
      <p:ext uri="{BB962C8B-B14F-4D97-AF65-F5344CB8AC3E}">
        <p14:creationId xmlns:p14="http://schemas.microsoft.com/office/powerpoint/2010/main" val="1881054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Foundation Subjects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014303"/>
              </p:ext>
            </p:extLst>
          </p:nvPr>
        </p:nvGraphicFramePr>
        <p:xfrm>
          <a:off x="2839362" y="1320899"/>
          <a:ext cx="7203440" cy="3759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3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88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COURSE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COURSE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CREDIT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848">
                <a:tc gridSpan="3">
                  <a:txBody>
                    <a:bodyPr/>
                    <a:lstStyle/>
                    <a:p>
                      <a:r>
                        <a:rPr lang="en-US" sz="2400" b="1" dirty="0"/>
                        <a:t>Module 3: Non-Engineering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8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0025" algn="l"/>
                          <a:tab pos="514350" algn="l"/>
                        </a:tabLst>
                      </a:pPr>
                      <a:r>
                        <a:rPr lang="en-US" sz="2400" dirty="0">
                          <a:effectLst/>
                        </a:rPr>
                        <a:t>IFB 1034</a:t>
                      </a:r>
                      <a:endParaRPr lang="en-US" sz="3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0025" algn="l"/>
                          <a:tab pos="514350" algn="l"/>
                        </a:tabLst>
                      </a:pPr>
                      <a:r>
                        <a:rPr lang="en-US" sz="2400" dirty="0">
                          <a:effectLst/>
                        </a:rPr>
                        <a:t>Business Mathematics</a:t>
                      </a:r>
                      <a:endParaRPr lang="en-US" sz="3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8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0025" algn="l"/>
                          <a:tab pos="514350" algn="l"/>
                        </a:tabLst>
                      </a:pPr>
                      <a:r>
                        <a:rPr lang="en-US" sz="2400" dirty="0">
                          <a:effectLst/>
                        </a:rPr>
                        <a:t>IFB 1044</a:t>
                      </a:r>
                      <a:endParaRPr lang="en-US" sz="3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0025" algn="l"/>
                          <a:tab pos="514350" algn="l"/>
                        </a:tabLst>
                      </a:pPr>
                      <a:r>
                        <a:rPr lang="en-US" sz="2400" dirty="0">
                          <a:effectLst/>
                        </a:rPr>
                        <a:t>Intro to Business</a:t>
                      </a:r>
                      <a:endParaRPr lang="en-US" sz="3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8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0025" algn="l"/>
                          <a:tab pos="514350" algn="l"/>
                        </a:tabLst>
                      </a:pPr>
                      <a:r>
                        <a:rPr lang="en-US" sz="2400" dirty="0">
                          <a:effectLst/>
                        </a:rPr>
                        <a:t>IFE 1054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0025" algn="l"/>
                          <a:tab pos="514350" algn="l"/>
                        </a:tabLst>
                      </a:pPr>
                      <a:r>
                        <a:rPr lang="en-US" sz="2400" dirty="0">
                          <a:effectLst/>
                        </a:rPr>
                        <a:t>Economics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121794" y="5080290"/>
            <a:ext cx="5598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i="1" dirty="0"/>
              <a:t>Management &amp; Human Resources</a:t>
            </a:r>
            <a:endParaRPr lang="en-US" sz="1400" i="1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i="1" dirty="0"/>
              <a:t>Built Environment </a:t>
            </a:r>
            <a:endParaRPr lang="en-US" sz="1400" i="1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i="1" dirty="0"/>
              <a:t>Education (SPL, SPI)</a:t>
            </a:r>
            <a:endParaRPr lang="en-US" sz="1400" i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i="1" dirty="0" err="1"/>
              <a:t>Geomatic</a:t>
            </a:r>
            <a:r>
              <a:rPr lang="en-US" sz="1400" i="1" dirty="0"/>
              <a:t> Science &amp; Engineering (for SGP, SGT </a:t>
            </a:r>
            <a:r>
              <a:rPr lang="en-US" sz="1400" i="1" dirty="0" err="1"/>
              <a:t>programmes</a:t>
            </a:r>
            <a:r>
              <a:rPr lang="en-US" sz="14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6132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199" y="183989"/>
            <a:ext cx="9430011" cy="615046"/>
          </a:xfrm>
        </p:spPr>
        <p:txBody>
          <a:bodyPr>
            <a:noAutofit/>
          </a:bodyPr>
          <a:lstStyle/>
          <a:p>
            <a:r>
              <a:rPr lang="en-US" sz="3600" b="1" dirty="0"/>
              <a:t>Credits and Grading Scheme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0695" y="799035"/>
            <a:ext cx="8109280" cy="594667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600" dirty="0"/>
              <a:t>The Relationship between Marks and Grades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r>
              <a:rPr lang="en-US" sz="1600" dirty="0"/>
              <a:t>Assessments - tests, quizzes, assignments and final examination throughout the semester.</a:t>
            </a:r>
          </a:p>
          <a:p>
            <a:pPr lvl="1"/>
            <a:r>
              <a:rPr lang="en-US" sz="1600" dirty="0"/>
              <a:t>The final examination date  is set by UTM.</a:t>
            </a:r>
          </a:p>
          <a:p>
            <a:pPr lvl="1"/>
            <a:r>
              <a:rPr lang="en-US" sz="1600" b="1" dirty="0">
                <a:highlight>
                  <a:srgbClr val="FFFF00"/>
                </a:highlight>
              </a:rPr>
              <a:t>Pass every course with minimum grade D+ </a:t>
            </a:r>
            <a:r>
              <a:rPr lang="en-US" sz="1600" b="1" dirty="0"/>
              <a:t>AND </a:t>
            </a:r>
            <a:r>
              <a:rPr lang="en-US" sz="1600" b="1" dirty="0">
                <a:highlight>
                  <a:srgbClr val="FFFF00"/>
                </a:highlight>
              </a:rPr>
              <a:t>average grade CGPA 2.00 </a:t>
            </a:r>
          </a:p>
          <a:p>
            <a:pPr lvl="1"/>
            <a:r>
              <a:rPr lang="en-US" sz="1600" dirty="0"/>
              <a:t>Student who failed, he is  allowed to repeat for 1 semester.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508763" y="1252603"/>
          <a:ext cx="4722597" cy="4040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4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4125">
                  <a:extLst>
                    <a:ext uri="{9D8B030D-6E8A-4147-A177-3AD203B41FA5}">
                      <a16:colId xmlns:a16="http://schemas.microsoft.com/office/drawing/2014/main" val="1858184349"/>
                    </a:ext>
                  </a:extLst>
                </a:gridCol>
              </a:tblGrid>
              <a:tr h="4029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Marks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Grade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Pointer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90  -  100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A+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4.00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80  -  89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A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4.00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75  -  79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A-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3.67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70  -  74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B+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3.33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65  -  69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B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3.00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60  -  64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B-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2.67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55  -  59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C+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2.33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  -  54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C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45  -  49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C-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1.67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9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40  -  44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D+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1.33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35  -  39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D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1.00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  -  34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D-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0.67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dirty="0">
                          <a:effectLst/>
                        </a:rPr>
                        <a:t>00  -  29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E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  <a:tab pos="2743200" algn="l"/>
                          <a:tab pos="3307715" algn="l"/>
                        </a:tabLs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Right Brace 7"/>
          <p:cNvSpPr/>
          <p:nvPr/>
        </p:nvSpPr>
        <p:spPr>
          <a:xfrm>
            <a:off x="8335585" y="1696547"/>
            <a:ext cx="416256" cy="266251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751841" y="2809873"/>
            <a:ext cx="1610436" cy="4358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PASS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8335585" y="4493538"/>
            <a:ext cx="416256" cy="763030"/>
          </a:xfrm>
          <a:prstGeom prst="rightBrace">
            <a:avLst>
              <a:gd name="adj1" fmla="val 15405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800856" y="4609585"/>
            <a:ext cx="1610436" cy="43581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FAIL</a:t>
            </a:r>
          </a:p>
        </p:txBody>
      </p:sp>
    </p:spTree>
    <p:extLst>
      <p:ext uri="{BB962C8B-B14F-4D97-AF65-F5344CB8AC3E}">
        <p14:creationId xmlns:p14="http://schemas.microsoft.com/office/powerpoint/2010/main" val="4294289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2299A-665E-4347-B667-253587CB4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ATTENDANCE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5925A-86A6-4373-8FF2-66239B53B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student should adhere to the rules of attendance as stated in the University Academic Regulation: </a:t>
            </a:r>
          </a:p>
          <a:p>
            <a:pPr marL="0" indent="0">
              <a:buNone/>
            </a:pPr>
            <a:r>
              <a:rPr lang="en-GB" dirty="0"/>
              <a:t>1. Student must attend </a:t>
            </a:r>
            <a:r>
              <a:rPr lang="en-GB" dirty="0">
                <a:solidFill>
                  <a:srgbClr val="FF0000"/>
                </a:solidFill>
              </a:rPr>
              <a:t>not less than 80% </a:t>
            </a:r>
            <a:r>
              <a:rPr lang="en-GB" dirty="0"/>
              <a:t>of lecture hours as required for the course. </a:t>
            </a:r>
          </a:p>
          <a:p>
            <a:pPr marL="0" indent="0">
              <a:buNone/>
            </a:pPr>
            <a:r>
              <a:rPr lang="en-GB" dirty="0"/>
              <a:t>2. The student will be prohibited from attending any lecture and assessment activities upon failure to comply with the above requirement. </a:t>
            </a:r>
          </a:p>
        </p:txBody>
      </p:sp>
    </p:spTree>
    <p:extLst>
      <p:ext uri="{BB962C8B-B14F-4D97-AF65-F5344CB8AC3E}">
        <p14:creationId xmlns:p14="http://schemas.microsoft.com/office/powerpoint/2010/main" val="4235935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</TotalTime>
  <Words>1422</Words>
  <Application>Microsoft Office PowerPoint</Application>
  <PresentationFormat>Widescreen</PresentationFormat>
  <Paragraphs>256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Times New Roman</vt:lpstr>
      <vt:lpstr>Office Theme</vt:lpstr>
      <vt:lpstr>Bridging Programme(Faculty Foundation) Session 20202021-2</vt:lpstr>
      <vt:lpstr>Content</vt:lpstr>
      <vt:lpstr>BRIDGING PROGRAMME PATHWAY</vt:lpstr>
      <vt:lpstr>PowerPoint Presentation</vt:lpstr>
      <vt:lpstr>Foundation Subjects</vt:lpstr>
      <vt:lpstr>Foundation Subjects</vt:lpstr>
      <vt:lpstr>Foundation Subjects</vt:lpstr>
      <vt:lpstr>Credits and Grading Scheme</vt:lpstr>
      <vt:lpstr>ATTENDANCE</vt:lpstr>
      <vt:lpstr>BRIDGING PROGRAMME PATHWAY(New)</vt:lpstr>
      <vt:lpstr>Bridging Exemption Test (BET)</vt:lpstr>
      <vt:lpstr>Teaching and Learning for 20202021-2</vt:lpstr>
      <vt:lpstr>Teaching and Learning for 20202021-2</vt:lpstr>
      <vt:lpstr>Academic Calendar Session 20202021-2</vt:lpstr>
      <vt:lpstr>Student’s Actions - What you need to do? </vt:lpstr>
      <vt:lpstr>Course Registration</vt:lpstr>
      <vt:lpstr>PowerPoint Presentation</vt:lpstr>
      <vt:lpstr>FAQ</vt:lpstr>
      <vt:lpstr>FAQ</vt:lpstr>
      <vt:lpstr>Contact us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Bridging Programme Session 20202021-1</dc:title>
  <dc:creator>GS1336</dc:creator>
  <cp:lastModifiedBy>GS1336</cp:lastModifiedBy>
  <cp:revision>40</cp:revision>
  <dcterms:created xsi:type="dcterms:W3CDTF">2020-10-11T11:54:58Z</dcterms:created>
  <dcterms:modified xsi:type="dcterms:W3CDTF">2021-03-08T08:15:19Z</dcterms:modified>
</cp:coreProperties>
</file>