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5" r:id="rId1"/>
  </p:sldMasterIdLst>
  <p:sldIdLst>
    <p:sldId id="256" r:id="rId2"/>
    <p:sldId id="257" r:id="rId3"/>
    <p:sldId id="261" r:id="rId4"/>
    <p:sldId id="259" r:id="rId5"/>
    <p:sldId id="278" r:id="rId6"/>
    <p:sldId id="289" r:id="rId7"/>
    <p:sldId id="290" r:id="rId8"/>
    <p:sldId id="299" r:id="rId9"/>
    <p:sldId id="303" r:id="rId10"/>
    <p:sldId id="310" r:id="rId11"/>
    <p:sldId id="300" r:id="rId12"/>
    <p:sldId id="301" r:id="rId13"/>
    <p:sldId id="302" r:id="rId14"/>
    <p:sldId id="304" r:id="rId15"/>
    <p:sldId id="311" r:id="rId16"/>
    <p:sldId id="305" r:id="rId17"/>
    <p:sldId id="306" r:id="rId18"/>
    <p:sldId id="312" r:id="rId19"/>
    <p:sldId id="314" r:id="rId20"/>
    <p:sldId id="313" r:id="rId21"/>
    <p:sldId id="282" r:id="rId22"/>
    <p:sldId id="30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06" autoAdjust="0"/>
    <p:restoredTop sz="94660"/>
  </p:normalViewPr>
  <p:slideViewPr>
    <p:cSldViewPr snapToGrid="0">
      <p:cViewPr varScale="1">
        <p:scale>
          <a:sx n="73" d="100"/>
          <a:sy n="73" d="100"/>
        </p:scale>
        <p:origin x="25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2" Type="http://schemas.openxmlformats.org/officeDocument/2006/relationships/hyperlink" Target="https://studentppi.utmspace.edu.my/?p=6861" TargetMode="External"/><Relationship Id="rId1" Type="http://schemas.openxmlformats.org/officeDocument/2006/relationships/hyperlink" Target="https://chat.whatsapp.com/GitQdBqWtgD8v7k89BoSI5" TargetMode="External"/></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2" Type="http://schemas.openxmlformats.org/officeDocument/2006/relationships/hyperlink" Target="https://studentppi.utmspace.edu.my/?p=6861" TargetMode="External"/><Relationship Id="rId1" Type="http://schemas.openxmlformats.org/officeDocument/2006/relationships/hyperlink" Target="https://chat.whatsapp.com/GitQdBqWtgD8v7k89BoSI5"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6BF019-BAD5-4091-A968-DE235AEE2AAB}"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5B12B58D-6352-44DC-8C28-E50415735B72}">
      <dgm:prSet/>
      <dgm:spPr/>
      <dgm:t>
        <a:bodyPr/>
        <a:lstStyle/>
        <a:p>
          <a:pPr>
            <a:lnSpc>
              <a:spcPct val="100000"/>
            </a:lnSpc>
          </a:pPr>
          <a:r>
            <a:rPr lang="en-GB"/>
            <a:t>General guidelines on Bridging Programme</a:t>
          </a:r>
          <a:endParaRPr lang="en-US"/>
        </a:p>
      </dgm:t>
    </dgm:pt>
    <dgm:pt modelId="{E65130E3-6471-4A33-9015-18E9CC4EA7C5}" type="parTrans" cxnId="{95EEE079-BE54-483F-AB7A-A6B388E9DE98}">
      <dgm:prSet/>
      <dgm:spPr/>
      <dgm:t>
        <a:bodyPr/>
        <a:lstStyle/>
        <a:p>
          <a:endParaRPr lang="en-US"/>
        </a:p>
      </dgm:t>
    </dgm:pt>
    <dgm:pt modelId="{96AD2AF6-8252-4CFF-B650-2758159045BA}" type="sibTrans" cxnId="{95EEE079-BE54-483F-AB7A-A6B388E9DE98}">
      <dgm:prSet/>
      <dgm:spPr/>
      <dgm:t>
        <a:bodyPr/>
        <a:lstStyle/>
        <a:p>
          <a:pPr>
            <a:lnSpc>
              <a:spcPct val="100000"/>
            </a:lnSpc>
          </a:pPr>
          <a:endParaRPr lang="en-US"/>
        </a:p>
      </dgm:t>
    </dgm:pt>
    <dgm:pt modelId="{12484844-E6C9-4810-B122-8A6D3FF9BC27}">
      <dgm:prSet/>
      <dgm:spPr/>
      <dgm:t>
        <a:bodyPr/>
        <a:lstStyle/>
        <a:p>
          <a:pPr>
            <a:lnSpc>
              <a:spcPct val="100000"/>
            </a:lnSpc>
          </a:pPr>
          <a:r>
            <a:rPr lang="en-GB"/>
            <a:t>Bridging Exemption Test</a:t>
          </a:r>
          <a:endParaRPr lang="en-US"/>
        </a:p>
      </dgm:t>
    </dgm:pt>
    <dgm:pt modelId="{39FE4160-D9E6-4584-BEA0-A8F6013FB1E4}" type="parTrans" cxnId="{49CE167C-4025-4893-B2C1-3ADBF0157304}">
      <dgm:prSet/>
      <dgm:spPr/>
      <dgm:t>
        <a:bodyPr/>
        <a:lstStyle/>
        <a:p>
          <a:endParaRPr lang="en-US"/>
        </a:p>
      </dgm:t>
    </dgm:pt>
    <dgm:pt modelId="{E73B14FA-36EA-4125-9836-9D4A4C1B7626}" type="sibTrans" cxnId="{49CE167C-4025-4893-B2C1-3ADBF0157304}">
      <dgm:prSet/>
      <dgm:spPr/>
      <dgm:t>
        <a:bodyPr/>
        <a:lstStyle/>
        <a:p>
          <a:pPr>
            <a:lnSpc>
              <a:spcPct val="100000"/>
            </a:lnSpc>
          </a:pPr>
          <a:endParaRPr lang="en-US"/>
        </a:p>
      </dgm:t>
    </dgm:pt>
    <dgm:pt modelId="{FF2AD16F-B423-4CF5-A735-6C90DA1E97A2}">
      <dgm:prSet/>
      <dgm:spPr/>
      <dgm:t>
        <a:bodyPr/>
        <a:lstStyle/>
        <a:p>
          <a:pPr>
            <a:lnSpc>
              <a:spcPct val="100000"/>
            </a:lnSpc>
          </a:pPr>
          <a:r>
            <a:rPr lang="en-GB" dirty="0"/>
            <a:t>Teaching and Learning for Session 20212022-2</a:t>
          </a:r>
          <a:endParaRPr lang="en-US" dirty="0"/>
        </a:p>
      </dgm:t>
    </dgm:pt>
    <dgm:pt modelId="{1CEF7513-1899-4420-BA39-688C9DE5047B}" type="parTrans" cxnId="{B99AFC68-D6AD-4DC8-A04B-7A4DEC1F4D5E}">
      <dgm:prSet/>
      <dgm:spPr/>
      <dgm:t>
        <a:bodyPr/>
        <a:lstStyle/>
        <a:p>
          <a:endParaRPr lang="en-US"/>
        </a:p>
      </dgm:t>
    </dgm:pt>
    <dgm:pt modelId="{83EE1DF5-0BF6-4B63-9BAC-6C19850FB252}" type="sibTrans" cxnId="{B99AFC68-D6AD-4DC8-A04B-7A4DEC1F4D5E}">
      <dgm:prSet/>
      <dgm:spPr/>
      <dgm:t>
        <a:bodyPr/>
        <a:lstStyle/>
        <a:p>
          <a:pPr>
            <a:lnSpc>
              <a:spcPct val="100000"/>
            </a:lnSpc>
          </a:pPr>
          <a:endParaRPr lang="en-US"/>
        </a:p>
      </dgm:t>
    </dgm:pt>
    <dgm:pt modelId="{7E5D5F7D-C964-4797-AE63-7BA915736219}">
      <dgm:prSet/>
      <dgm:spPr/>
      <dgm:t>
        <a:bodyPr/>
        <a:lstStyle/>
        <a:p>
          <a:pPr>
            <a:lnSpc>
              <a:spcPct val="100000"/>
            </a:lnSpc>
          </a:pPr>
          <a:r>
            <a:rPr lang="en-GB" dirty="0"/>
            <a:t>Course Registration for Session 20212022-2</a:t>
          </a:r>
          <a:endParaRPr lang="en-US" dirty="0"/>
        </a:p>
      </dgm:t>
    </dgm:pt>
    <dgm:pt modelId="{9AFCDF1E-3E55-4991-B329-26E01A0AB051}" type="parTrans" cxnId="{756DFDC7-AFE8-4AFC-B71C-7133E4BF378C}">
      <dgm:prSet/>
      <dgm:spPr/>
      <dgm:t>
        <a:bodyPr/>
        <a:lstStyle/>
        <a:p>
          <a:endParaRPr lang="en-US"/>
        </a:p>
      </dgm:t>
    </dgm:pt>
    <dgm:pt modelId="{12E2F583-691A-4DC1-9393-4EFAE0FF9F53}" type="sibTrans" cxnId="{756DFDC7-AFE8-4AFC-B71C-7133E4BF378C}">
      <dgm:prSet/>
      <dgm:spPr/>
      <dgm:t>
        <a:bodyPr/>
        <a:lstStyle/>
        <a:p>
          <a:endParaRPr lang="en-US"/>
        </a:p>
      </dgm:t>
    </dgm:pt>
    <dgm:pt modelId="{282508B7-E297-4714-A05F-80C44B395FE4}" type="pres">
      <dgm:prSet presAssocID="{7E6BF019-BAD5-4091-A968-DE235AEE2AAB}" presName="root" presStyleCnt="0">
        <dgm:presLayoutVars>
          <dgm:dir/>
          <dgm:resizeHandles val="exact"/>
        </dgm:presLayoutVars>
      </dgm:prSet>
      <dgm:spPr/>
    </dgm:pt>
    <dgm:pt modelId="{4EA2B908-A8B0-4ACC-A574-9042EC0AA3BB}" type="pres">
      <dgm:prSet presAssocID="{5B12B58D-6352-44DC-8C28-E50415735B72}" presName="compNode" presStyleCnt="0"/>
      <dgm:spPr/>
    </dgm:pt>
    <dgm:pt modelId="{1C64069B-7C22-481E-B40C-B7FD28894BF2}" type="pres">
      <dgm:prSet presAssocID="{5B12B58D-6352-44DC-8C28-E50415735B72}" presName="bgRect" presStyleLbl="bgShp" presStyleIdx="0" presStyleCnt="4" custLinFactNeighborY="-42439"/>
      <dgm:spPr/>
    </dgm:pt>
    <dgm:pt modelId="{A0E5F368-C5EA-4381-A02D-216560757332}" type="pres">
      <dgm:prSet presAssocID="{5B12B58D-6352-44DC-8C28-E50415735B7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 List"/>
        </a:ext>
      </dgm:extLst>
    </dgm:pt>
    <dgm:pt modelId="{A5EECF8C-D502-4036-A6D8-4ED62EB7E8F6}" type="pres">
      <dgm:prSet presAssocID="{5B12B58D-6352-44DC-8C28-E50415735B72}" presName="spaceRect" presStyleCnt="0"/>
      <dgm:spPr/>
    </dgm:pt>
    <dgm:pt modelId="{329C59EB-93B9-44F2-BA37-E18FED069D39}" type="pres">
      <dgm:prSet presAssocID="{5B12B58D-6352-44DC-8C28-E50415735B72}" presName="parTx" presStyleLbl="revTx" presStyleIdx="0" presStyleCnt="4">
        <dgm:presLayoutVars>
          <dgm:chMax val="0"/>
          <dgm:chPref val="0"/>
        </dgm:presLayoutVars>
      </dgm:prSet>
      <dgm:spPr/>
    </dgm:pt>
    <dgm:pt modelId="{629A9351-0A86-4594-8305-DC44314D5D93}" type="pres">
      <dgm:prSet presAssocID="{96AD2AF6-8252-4CFF-B650-2758159045BA}" presName="sibTrans" presStyleCnt="0"/>
      <dgm:spPr/>
    </dgm:pt>
    <dgm:pt modelId="{3E5A5D36-E53B-4708-8309-775113E7A6E3}" type="pres">
      <dgm:prSet presAssocID="{12484844-E6C9-4810-B122-8A6D3FF9BC27}" presName="compNode" presStyleCnt="0"/>
      <dgm:spPr/>
    </dgm:pt>
    <dgm:pt modelId="{8670F8EA-AB5F-42F1-960C-0AB310FD3FB3}" type="pres">
      <dgm:prSet presAssocID="{12484844-E6C9-4810-B122-8A6D3FF9BC27}" presName="bgRect" presStyleLbl="bgShp" presStyleIdx="1" presStyleCnt="4"/>
      <dgm:spPr/>
    </dgm:pt>
    <dgm:pt modelId="{F6BB0163-FD55-41FF-A5FD-4CAAD8846BFE}" type="pres">
      <dgm:prSet presAssocID="{12484844-E6C9-4810-B122-8A6D3FF9BC2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eckmark"/>
        </a:ext>
      </dgm:extLst>
    </dgm:pt>
    <dgm:pt modelId="{251D4A9D-BC9E-43AF-9939-680BD6AFD37C}" type="pres">
      <dgm:prSet presAssocID="{12484844-E6C9-4810-B122-8A6D3FF9BC27}" presName="spaceRect" presStyleCnt="0"/>
      <dgm:spPr/>
    </dgm:pt>
    <dgm:pt modelId="{ED89AE15-914E-4929-BAD6-95DF5D824D4E}" type="pres">
      <dgm:prSet presAssocID="{12484844-E6C9-4810-B122-8A6D3FF9BC27}" presName="parTx" presStyleLbl="revTx" presStyleIdx="1" presStyleCnt="4">
        <dgm:presLayoutVars>
          <dgm:chMax val="0"/>
          <dgm:chPref val="0"/>
        </dgm:presLayoutVars>
      </dgm:prSet>
      <dgm:spPr/>
    </dgm:pt>
    <dgm:pt modelId="{E2AF8C61-E841-49A4-9880-1C9B3780A59F}" type="pres">
      <dgm:prSet presAssocID="{E73B14FA-36EA-4125-9836-9D4A4C1B7626}" presName="sibTrans" presStyleCnt="0"/>
      <dgm:spPr/>
    </dgm:pt>
    <dgm:pt modelId="{80FE3B57-E3F2-4973-9632-2647DFC06D6B}" type="pres">
      <dgm:prSet presAssocID="{FF2AD16F-B423-4CF5-A735-6C90DA1E97A2}" presName="compNode" presStyleCnt="0"/>
      <dgm:spPr/>
    </dgm:pt>
    <dgm:pt modelId="{F4E9E8C3-EBF0-48CB-879D-7382EAADE947}" type="pres">
      <dgm:prSet presAssocID="{FF2AD16F-B423-4CF5-A735-6C90DA1E97A2}" presName="bgRect" presStyleLbl="bgShp" presStyleIdx="2" presStyleCnt="4"/>
      <dgm:spPr/>
    </dgm:pt>
    <dgm:pt modelId="{3EFF2555-A317-4849-95B6-47DEF673D7E3}" type="pres">
      <dgm:prSet presAssocID="{FF2AD16F-B423-4CF5-A735-6C90DA1E97A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lassroom"/>
        </a:ext>
      </dgm:extLst>
    </dgm:pt>
    <dgm:pt modelId="{4F235206-2676-4A38-8A9D-697ADFC46DB7}" type="pres">
      <dgm:prSet presAssocID="{FF2AD16F-B423-4CF5-A735-6C90DA1E97A2}" presName="spaceRect" presStyleCnt="0"/>
      <dgm:spPr/>
    </dgm:pt>
    <dgm:pt modelId="{4191D8BC-D389-4F3D-9C5A-C1CD4A549047}" type="pres">
      <dgm:prSet presAssocID="{FF2AD16F-B423-4CF5-A735-6C90DA1E97A2}" presName="parTx" presStyleLbl="revTx" presStyleIdx="2" presStyleCnt="4">
        <dgm:presLayoutVars>
          <dgm:chMax val="0"/>
          <dgm:chPref val="0"/>
        </dgm:presLayoutVars>
      </dgm:prSet>
      <dgm:spPr/>
    </dgm:pt>
    <dgm:pt modelId="{459C0F66-E113-41A4-87A5-5F51D1552E43}" type="pres">
      <dgm:prSet presAssocID="{83EE1DF5-0BF6-4B63-9BAC-6C19850FB252}" presName="sibTrans" presStyleCnt="0"/>
      <dgm:spPr/>
    </dgm:pt>
    <dgm:pt modelId="{BC43409C-2834-48F6-8984-1795A6353E10}" type="pres">
      <dgm:prSet presAssocID="{7E5D5F7D-C964-4797-AE63-7BA915736219}" presName="compNode" presStyleCnt="0"/>
      <dgm:spPr/>
    </dgm:pt>
    <dgm:pt modelId="{60CC22D5-DD34-4F61-B72A-472A8608B9D1}" type="pres">
      <dgm:prSet presAssocID="{7E5D5F7D-C964-4797-AE63-7BA915736219}" presName="bgRect" presStyleLbl="bgShp" presStyleIdx="3" presStyleCnt="4"/>
      <dgm:spPr/>
    </dgm:pt>
    <dgm:pt modelId="{5F2CE6FE-8EE3-437F-A7E8-35E18CA0E071}" type="pres">
      <dgm:prSet presAssocID="{7E5D5F7D-C964-4797-AE63-7BA91573621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Teacher"/>
        </a:ext>
      </dgm:extLst>
    </dgm:pt>
    <dgm:pt modelId="{149FC390-1C6B-4F4D-9A09-A97E8371A169}" type="pres">
      <dgm:prSet presAssocID="{7E5D5F7D-C964-4797-AE63-7BA915736219}" presName="spaceRect" presStyleCnt="0"/>
      <dgm:spPr/>
    </dgm:pt>
    <dgm:pt modelId="{294616B7-4E40-4983-8E2A-C23A05FBA40B}" type="pres">
      <dgm:prSet presAssocID="{7E5D5F7D-C964-4797-AE63-7BA915736219}" presName="parTx" presStyleLbl="revTx" presStyleIdx="3" presStyleCnt="4" custScaleX="100286" custScaleY="94318" custLinFactY="39612" custLinFactNeighborX="236" custLinFactNeighborY="100000">
        <dgm:presLayoutVars>
          <dgm:chMax val="0"/>
          <dgm:chPref val="0"/>
        </dgm:presLayoutVars>
      </dgm:prSet>
      <dgm:spPr/>
    </dgm:pt>
  </dgm:ptLst>
  <dgm:cxnLst>
    <dgm:cxn modelId="{BE3F9516-34D0-4F7B-B375-1B2187736C36}" type="presOf" srcId="{7E5D5F7D-C964-4797-AE63-7BA915736219}" destId="{294616B7-4E40-4983-8E2A-C23A05FBA40B}" srcOrd="0" destOrd="0" presId="urn:microsoft.com/office/officeart/2018/2/layout/IconVerticalSolidList"/>
    <dgm:cxn modelId="{C288C53A-CDC6-48AB-9D37-0DAE3E89A504}" type="presOf" srcId="{7E6BF019-BAD5-4091-A968-DE235AEE2AAB}" destId="{282508B7-E297-4714-A05F-80C44B395FE4}" srcOrd="0" destOrd="0" presId="urn:microsoft.com/office/officeart/2018/2/layout/IconVerticalSolidList"/>
    <dgm:cxn modelId="{B99AFC68-D6AD-4DC8-A04B-7A4DEC1F4D5E}" srcId="{7E6BF019-BAD5-4091-A968-DE235AEE2AAB}" destId="{FF2AD16F-B423-4CF5-A735-6C90DA1E97A2}" srcOrd="2" destOrd="0" parTransId="{1CEF7513-1899-4420-BA39-688C9DE5047B}" sibTransId="{83EE1DF5-0BF6-4B63-9BAC-6C19850FB252}"/>
    <dgm:cxn modelId="{95EEE079-BE54-483F-AB7A-A6B388E9DE98}" srcId="{7E6BF019-BAD5-4091-A968-DE235AEE2AAB}" destId="{5B12B58D-6352-44DC-8C28-E50415735B72}" srcOrd="0" destOrd="0" parTransId="{E65130E3-6471-4A33-9015-18E9CC4EA7C5}" sibTransId="{96AD2AF6-8252-4CFF-B650-2758159045BA}"/>
    <dgm:cxn modelId="{49CE167C-4025-4893-B2C1-3ADBF0157304}" srcId="{7E6BF019-BAD5-4091-A968-DE235AEE2AAB}" destId="{12484844-E6C9-4810-B122-8A6D3FF9BC27}" srcOrd="1" destOrd="0" parTransId="{39FE4160-D9E6-4584-BEA0-A8F6013FB1E4}" sibTransId="{E73B14FA-36EA-4125-9836-9D4A4C1B7626}"/>
    <dgm:cxn modelId="{5323BBA7-1552-4CAC-9779-4D4B8E9BDB21}" type="presOf" srcId="{FF2AD16F-B423-4CF5-A735-6C90DA1E97A2}" destId="{4191D8BC-D389-4F3D-9C5A-C1CD4A549047}" srcOrd="0" destOrd="0" presId="urn:microsoft.com/office/officeart/2018/2/layout/IconVerticalSolidList"/>
    <dgm:cxn modelId="{9102CFC6-7B05-488F-A3BB-16154757D930}" type="presOf" srcId="{12484844-E6C9-4810-B122-8A6D3FF9BC27}" destId="{ED89AE15-914E-4929-BAD6-95DF5D824D4E}" srcOrd="0" destOrd="0" presId="urn:microsoft.com/office/officeart/2018/2/layout/IconVerticalSolidList"/>
    <dgm:cxn modelId="{756DFDC7-AFE8-4AFC-B71C-7133E4BF378C}" srcId="{7E6BF019-BAD5-4091-A968-DE235AEE2AAB}" destId="{7E5D5F7D-C964-4797-AE63-7BA915736219}" srcOrd="3" destOrd="0" parTransId="{9AFCDF1E-3E55-4991-B329-26E01A0AB051}" sibTransId="{12E2F583-691A-4DC1-9393-4EFAE0FF9F53}"/>
    <dgm:cxn modelId="{CFF6D3FD-8E23-42E3-859B-D51C438626BA}" type="presOf" srcId="{5B12B58D-6352-44DC-8C28-E50415735B72}" destId="{329C59EB-93B9-44F2-BA37-E18FED069D39}" srcOrd="0" destOrd="0" presId="urn:microsoft.com/office/officeart/2018/2/layout/IconVerticalSolidList"/>
    <dgm:cxn modelId="{2B39DDCC-C6B1-4EFF-8438-B8A1722A8EC9}" type="presParOf" srcId="{282508B7-E297-4714-A05F-80C44B395FE4}" destId="{4EA2B908-A8B0-4ACC-A574-9042EC0AA3BB}" srcOrd="0" destOrd="0" presId="urn:microsoft.com/office/officeart/2018/2/layout/IconVerticalSolidList"/>
    <dgm:cxn modelId="{02E0C11F-AF96-4CA8-93A1-6A0293537DD1}" type="presParOf" srcId="{4EA2B908-A8B0-4ACC-A574-9042EC0AA3BB}" destId="{1C64069B-7C22-481E-B40C-B7FD28894BF2}" srcOrd="0" destOrd="0" presId="urn:microsoft.com/office/officeart/2018/2/layout/IconVerticalSolidList"/>
    <dgm:cxn modelId="{16961283-C357-4C08-962E-537DC8FB2CE5}" type="presParOf" srcId="{4EA2B908-A8B0-4ACC-A574-9042EC0AA3BB}" destId="{A0E5F368-C5EA-4381-A02D-216560757332}" srcOrd="1" destOrd="0" presId="urn:microsoft.com/office/officeart/2018/2/layout/IconVerticalSolidList"/>
    <dgm:cxn modelId="{C5A5582D-14E1-4543-813C-79E6A51ECCF7}" type="presParOf" srcId="{4EA2B908-A8B0-4ACC-A574-9042EC0AA3BB}" destId="{A5EECF8C-D502-4036-A6D8-4ED62EB7E8F6}" srcOrd="2" destOrd="0" presId="urn:microsoft.com/office/officeart/2018/2/layout/IconVerticalSolidList"/>
    <dgm:cxn modelId="{70D0A129-CE95-4576-91C0-FEAB13C9B101}" type="presParOf" srcId="{4EA2B908-A8B0-4ACC-A574-9042EC0AA3BB}" destId="{329C59EB-93B9-44F2-BA37-E18FED069D39}" srcOrd="3" destOrd="0" presId="urn:microsoft.com/office/officeart/2018/2/layout/IconVerticalSolidList"/>
    <dgm:cxn modelId="{25A34F6D-D34C-48B0-80E6-BAE23409D9D4}" type="presParOf" srcId="{282508B7-E297-4714-A05F-80C44B395FE4}" destId="{629A9351-0A86-4594-8305-DC44314D5D93}" srcOrd="1" destOrd="0" presId="urn:microsoft.com/office/officeart/2018/2/layout/IconVerticalSolidList"/>
    <dgm:cxn modelId="{E60165BF-A67F-4188-815E-AF13A42322A3}" type="presParOf" srcId="{282508B7-E297-4714-A05F-80C44B395FE4}" destId="{3E5A5D36-E53B-4708-8309-775113E7A6E3}" srcOrd="2" destOrd="0" presId="urn:microsoft.com/office/officeart/2018/2/layout/IconVerticalSolidList"/>
    <dgm:cxn modelId="{F28A753B-6957-4CDA-AD5E-48754D26B26E}" type="presParOf" srcId="{3E5A5D36-E53B-4708-8309-775113E7A6E3}" destId="{8670F8EA-AB5F-42F1-960C-0AB310FD3FB3}" srcOrd="0" destOrd="0" presId="urn:microsoft.com/office/officeart/2018/2/layout/IconVerticalSolidList"/>
    <dgm:cxn modelId="{C135E9C3-6E04-45FB-8BC5-F5DB8714FBBB}" type="presParOf" srcId="{3E5A5D36-E53B-4708-8309-775113E7A6E3}" destId="{F6BB0163-FD55-41FF-A5FD-4CAAD8846BFE}" srcOrd="1" destOrd="0" presId="urn:microsoft.com/office/officeart/2018/2/layout/IconVerticalSolidList"/>
    <dgm:cxn modelId="{622F99E3-5D8D-4F39-92A4-7B4D4306EBE5}" type="presParOf" srcId="{3E5A5D36-E53B-4708-8309-775113E7A6E3}" destId="{251D4A9D-BC9E-43AF-9939-680BD6AFD37C}" srcOrd="2" destOrd="0" presId="urn:microsoft.com/office/officeart/2018/2/layout/IconVerticalSolidList"/>
    <dgm:cxn modelId="{130B2729-CED9-4C64-814F-5BA6243AB13E}" type="presParOf" srcId="{3E5A5D36-E53B-4708-8309-775113E7A6E3}" destId="{ED89AE15-914E-4929-BAD6-95DF5D824D4E}" srcOrd="3" destOrd="0" presId="urn:microsoft.com/office/officeart/2018/2/layout/IconVerticalSolidList"/>
    <dgm:cxn modelId="{F62AD4C5-106B-4D89-8DC3-9ABEF30D4E74}" type="presParOf" srcId="{282508B7-E297-4714-A05F-80C44B395FE4}" destId="{E2AF8C61-E841-49A4-9880-1C9B3780A59F}" srcOrd="3" destOrd="0" presId="urn:microsoft.com/office/officeart/2018/2/layout/IconVerticalSolidList"/>
    <dgm:cxn modelId="{9A88C1AA-34D3-4605-934B-66C120618220}" type="presParOf" srcId="{282508B7-E297-4714-A05F-80C44B395FE4}" destId="{80FE3B57-E3F2-4973-9632-2647DFC06D6B}" srcOrd="4" destOrd="0" presId="urn:microsoft.com/office/officeart/2018/2/layout/IconVerticalSolidList"/>
    <dgm:cxn modelId="{5783CDF8-7F54-4891-BE26-3813B7F96720}" type="presParOf" srcId="{80FE3B57-E3F2-4973-9632-2647DFC06D6B}" destId="{F4E9E8C3-EBF0-48CB-879D-7382EAADE947}" srcOrd="0" destOrd="0" presId="urn:microsoft.com/office/officeart/2018/2/layout/IconVerticalSolidList"/>
    <dgm:cxn modelId="{CFA80FE0-8D06-42B9-8AB6-2837E04525B6}" type="presParOf" srcId="{80FE3B57-E3F2-4973-9632-2647DFC06D6B}" destId="{3EFF2555-A317-4849-95B6-47DEF673D7E3}" srcOrd="1" destOrd="0" presId="urn:microsoft.com/office/officeart/2018/2/layout/IconVerticalSolidList"/>
    <dgm:cxn modelId="{39254D3A-A5D1-46AA-B9F3-AD958CF81CAA}" type="presParOf" srcId="{80FE3B57-E3F2-4973-9632-2647DFC06D6B}" destId="{4F235206-2676-4A38-8A9D-697ADFC46DB7}" srcOrd="2" destOrd="0" presId="urn:microsoft.com/office/officeart/2018/2/layout/IconVerticalSolidList"/>
    <dgm:cxn modelId="{AF1CA959-6CDF-4176-B6B1-3C541D11EC0C}" type="presParOf" srcId="{80FE3B57-E3F2-4973-9632-2647DFC06D6B}" destId="{4191D8BC-D389-4F3D-9C5A-C1CD4A549047}" srcOrd="3" destOrd="0" presId="urn:microsoft.com/office/officeart/2018/2/layout/IconVerticalSolidList"/>
    <dgm:cxn modelId="{6EAE2D1C-5F9C-49AE-A167-B505BBA948A9}" type="presParOf" srcId="{282508B7-E297-4714-A05F-80C44B395FE4}" destId="{459C0F66-E113-41A4-87A5-5F51D1552E43}" srcOrd="5" destOrd="0" presId="urn:microsoft.com/office/officeart/2018/2/layout/IconVerticalSolidList"/>
    <dgm:cxn modelId="{9D5C3EE4-2B93-452F-903E-3BF702BA13E1}" type="presParOf" srcId="{282508B7-E297-4714-A05F-80C44B395FE4}" destId="{BC43409C-2834-48F6-8984-1795A6353E10}" srcOrd="6" destOrd="0" presId="urn:microsoft.com/office/officeart/2018/2/layout/IconVerticalSolidList"/>
    <dgm:cxn modelId="{E343B2EE-11CB-4632-8924-6F9905C3DA94}" type="presParOf" srcId="{BC43409C-2834-48F6-8984-1795A6353E10}" destId="{60CC22D5-DD34-4F61-B72A-472A8608B9D1}" srcOrd="0" destOrd="0" presId="urn:microsoft.com/office/officeart/2018/2/layout/IconVerticalSolidList"/>
    <dgm:cxn modelId="{C46594F3-A55A-428D-984D-95BC22869683}" type="presParOf" srcId="{BC43409C-2834-48F6-8984-1795A6353E10}" destId="{5F2CE6FE-8EE3-437F-A7E8-35E18CA0E071}" srcOrd="1" destOrd="0" presId="urn:microsoft.com/office/officeart/2018/2/layout/IconVerticalSolidList"/>
    <dgm:cxn modelId="{06221248-B51B-46D6-B14A-D523EF4C88A3}" type="presParOf" srcId="{BC43409C-2834-48F6-8984-1795A6353E10}" destId="{149FC390-1C6B-4F4D-9A09-A97E8371A169}" srcOrd="2" destOrd="0" presId="urn:microsoft.com/office/officeart/2018/2/layout/IconVerticalSolidList"/>
    <dgm:cxn modelId="{10340A98-B451-4D58-81DC-857ADF0A835F}" type="presParOf" srcId="{BC43409C-2834-48F6-8984-1795A6353E10}" destId="{294616B7-4E40-4983-8E2A-C23A05FBA40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0FC309-4FF0-4A40-90FD-9ED70239844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4003D71A-CE1A-4191-A8B5-B34F32149CFD}">
      <dgm:prSet phldrT="[Text]"/>
      <dgm:spPr/>
      <dgm:t>
        <a:bodyPr/>
        <a:lstStyle/>
        <a:p>
          <a:r>
            <a:rPr lang="en-GB" dirty="0"/>
            <a:t>1</a:t>
          </a:r>
        </a:p>
      </dgm:t>
    </dgm:pt>
    <dgm:pt modelId="{CC85B001-7D33-4111-85BB-A1745D16A10A}" type="parTrans" cxnId="{4E01A8A8-9C76-4288-86C9-9D45FA0B430C}">
      <dgm:prSet/>
      <dgm:spPr/>
      <dgm:t>
        <a:bodyPr/>
        <a:lstStyle/>
        <a:p>
          <a:endParaRPr lang="en-GB"/>
        </a:p>
      </dgm:t>
    </dgm:pt>
    <dgm:pt modelId="{09479FCA-BD11-4F00-9507-C2B8D30EC40B}" type="sibTrans" cxnId="{4E01A8A8-9C76-4288-86C9-9D45FA0B430C}">
      <dgm:prSet/>
      <dgm:spPr/>
      <dgm:t>
        <a:bodyPr/>
        <a:lstStyle/>
        <a:p>
          <a:endParaRPr lang="en-GB"/>
        </a:p>
      </dgm:t>
    </dgm:pt>
    <dgm:pt modelId="{FB50ED17-C096-4BC0-B12C-528323888E17}">
      <dgm:prSet phldrT="[Text]" custT="1"/>
      <dgm:spPr/>
      <dgm:t>
        <a:bodyPr/>
        <a:lstStyle/>
        <a:p>
          <a:pPr>
            <a:buNone/>
          </a:pPr>
          <a:r>
            <a:rPr lang="en-GB" sz="1600" b="1" dirty="0"/>
            <a:t>Do course registration</a:t>
          </a:r>
        </a:p>
      </dgm:t>
    </dgm:pt>
    <dgm:pt modelId="{14B4E612-A339-40FF-A208-C8EE24B97576}" type="parTrans" cxnId="{7E81BCF8-7DA9-4D1D-8297-9267B316934D}">
      <dgm:prSet/>
      <dgm:spPr/>
      <dgm:t>
        <a:bodyPr/>
        <a:lstStyle/>
        <a:p>
          <a:endParaRPr lang="en-GB"/>
        </a:p>
      </dgm:t>
    </dgm:pt>
    <dgm:pt modelId="{0D6E75F9-63D1-485F-9F95-514693A448B5}" type="sibTrans" cxnId="{7E81BCF8-7DA9-4D1D-8297-9267B316934D}">
      <dgm:prSet/>
      <dgm:spPr/>
      <dgm:t>
        <a:bodyPr/>
        <a:lstStyle/>
        <a:p>
          <a:endParaRPr lang="en-GB"/>
        </a:p>
      </dgm:t>
    </dgm:pt>
    <dgm:pt modelId="{8E691B5E-A6FC-4680-B7A0-13C1238A42DF}">
      <dgm:prSet phldrT="[Text]"/>
      <dgm:spPr/>
      <dgm:t>
        <a:bodyPr/>
        <a:lstStyle/>
        <a:p>
          <a:r>
            <a:rPr lang="en-GB" dirty="0"/>
            <a:t>3</a:t>
          </a:r>
        </a:p>
      </dgm:t>
    </dgm:pt>
    <dgm:pt modelId="{9367BBA4-12EB-475B-821B-F98A40743506}" type="parTrans" cxnId="{E84792FF-D287-4208-B8CB-77DA5E69F070}">
      <dgm:prSet/>
      <dgm:spPr/>
      <dgm:t>
        <a:bodyPr/>
        <a:lstStyle/>
        <a:p>
          <a:endParaRPr lang="en-GB"/>
        </a:p>
      </dgm:t>
    </dgm:pt>
    <dgm:pt modelId="{D4B58F61-3962-4A4D-9365-D353BADE86BA}" type="sibTrans" cxnId="{E84792FF-D287-4208-B8CB-77DA5E69F070}">
      <dgm:prSet/>
      <dgm:spPr/>
      <dgm:t>
        <a:bodyPr/>
        <a:lstStyle/>
        <a:p>
          <a:endParaRPr lang="en-GB"/>
        </a:p>
      </dgm:t>
    </dgm:pt>
    <dgm:pt modelId="{AD74E27A-286E-4631-8475-FC19D75777F2}">
      <dgm:prSet phldrT="[Text]" custT="1"/>
      <dgm:spPr/>
      <dgm:t>
        <a:bodyPr/>
        <a:lstStyle/>
        <a:p>
          <a:pPr>
            <a:buNone/>
          </a:pPr>
          <a:r>
            <a:rPr lang="en-GB" sz="1600" b="1" dirty="0"/>
            <a:t>Fill up all the Survey form in Registration Kit Website</a:t>
          </a:r>
        </a:p>
      </dgm:t>
    </dgm:pt>
    <dgm:pt modelId="{8CA7673B-F4D6-4D1A-AE8F-835F42F8D205}" type="parTrans" cxnId="{A817421A-FE5F-4C16-982D-583966D63919}">
      <dgm:prSet/>
      <dgm:spPr/>
      <dgm:t>
        <a:bodyPr/>
        <a:lstStyle/>
        <a:p>
          <a:endParaRPr lang="en-GB"/>
        </a:p>
      </dgm:t>
    </dgm:pt>
    <dgm:pt modelId="{E93DFBEE-DAE2-4B05-A8AE-09B82D9C984C}" type="sibTrans" cxnId="{A817421A-FE5F-4C16-982D-583966D63919}">
      <dgm:prSet/>
      <dgm:spPr/>
      <dgm:t>
        <a:bodyPr/>
        <a:lstStyle/>
        <a:p>
          <a:endParaRPr lang="en-GB"/>
        </a:p>
      </dgm:t>
    </dgm:pt>
    <dgm:pt modelId="{36509382-D7E0-4799-875B-F411DECF8DFD}">
      <dgm:prSet phldrT="[Text]"/>
      <dgm:spPr/>
      <dgm:t>
        <a:bodyPr/>
        <a:lstStyle/>
        <a:p>
          <a:r>
            <a:rPr lang="en-GB" dirty="0"/>
            <a:t>4</a:t>
          </a:r>
        </a:p>
      </dgm:t>
    </dgm:pt>
    <dgm:pt modelId="{17C42AFB-8AA6-48C2-8A46-DD57D99AEB96}" type="parTrans" cxnId="{77C61225-704C-4EDE-8B65-C9D7FF681CAE}">
      <dgm:prSet/>
      <dgm:spPr/>
      <dgm:t>
        <a:bodyPr/>
        <a:lstStyle/>
        <a:p>
          <a:endParaRPr lang="en-GB"/>
        </a:p>
      </dgm:t>
    </dgm:pt>
    <dgm:pt modelId="{F60CA1FE-A706-4132-8340-576F0D994BF6}" type="sibTrans" cxnId="{77C61225-704C-4EDE-8B65-C9D7FF681CAE}">
      <dgm:prSet/>
      <dgm:spPr/>
      <dgm:t>
        <a:bodyPr/>
        <a:lstStyle/>
        <a:p>
          <a:endParaRPr lang="en-GB"/>
        </a:p>
      </dgm:t>
    </dgm:pt>
    <dgm:pt modelId="{3AA5046C-963C-4A07-A370-D9608BB83D43}">
      <dgm:prSet phldrT="[Text]" custT="1"/>
      <dgm:spPr/>
      <dgm:t>
        <a:bodyPr/>
        <a:lstStyle/>
        <a:p>
          <a:pPr>
            <a:buNone/>
          </a:pPr>
          <a:r>
            <a:rPr lang="en-GB" sz="1600" b="1" i="0" dirty="0"/>
            <a:t>Wait for the student’s </a:t>
          </a:r>
          <a:r>
            <a:rPr lang="en-GB" sz="1600" b="1" i="0" dirty="0" err="1"/>
            <a:t>listname</a:t>
          </a:r>
          <a:r>
            <a:rPr lang="en-GB" sz="1600" b="1" i="0" dirty="0"/>
            <a:t> by section and timetable to be released on student portal </a:t>
          </a:r>
        </a:p>
      </dgm:t>
    </dgm:pt>
    <dgm:pt modelId="{2899DCAE-D249-4D20-92E9-AF68B17BDD00}" type="parTrans" cxnId="{1561055C-73A0-4D12-950A-84E2E3CB8960}">
      <dgm:prSet/>
      <dgm:spPr/>
      <dgm:t>
        <a:bodyPr/>
        <a:lstStyle/>
        <a:p>
          <a:endParaRPr lang="en-GB"/>
        </a:p>
      </dgm:t>
    </dgm:pt>
    <dgm:pt modelId="{E2A5522A-5E2B-465B-A417-F3E34F4DA81B}" type="sibTrans" cxnId="{1561055C-73A0-4D12-950A-84E2E3CB8960}">
      <dgm:prSet/>
      <dgm:spPr/>
      <dgm:t>
        <a:bodyPr/>
        <a:lstStyle/>
        <a:p>
          <a:endParaRPr lang="en-GB"/>
        </a:p>
      </dgm:t>
    </dgm:pt>
    <dgm:pt modelId="{87A8B906-B2F9-4F65-B6E4-9C9A6D509C95}">
      <dgm:prSet phldrT="[Text]"/>
      <dgm:spPr/>
      <dgm:t>
        <a:bodyPr/>
        <a:lstStyle/>
        <a:p>
          <a:pPr>
            <a:buNone/>
          </a:pPr>
          <a:r>
            <a:rPr lang="en-GB" sz="1400" dirty="0"/>
            <a:t>-check the registration kit website daily. It will be released by 19</a:t>
          </a:r>
          <a:r>
            <a:rPr lang="en-GB" sz="1400" baseline="30000" dirty="0"/>
            <a:t>th</a:t>
          </a:r>
          <a:r>
            <a:rPr lang="en-GB" sz="1400" dirty="0"/>
            <a:t> March and updated everyday until Week 2. Will also be informed through </a:t>
          </a:r>
          <a:r>
            <a:rPr lang="en-GB" sz="1400" dirty="0" err="1"/>
            <a:t>whatsapp</a:t>
          </a:r>
          <a:r>
            <a:rPr lang="en-GB" sz="1400" dirty="0"/>
            <a:t> group</a:t>
          </a:r>
        </a:p>
      </dgm:t>
    </dgm:pt>
    <dgm:pt modelId="{1B69C602-ED86-4B9B-BAB6-6DEA76280022}" type="parTrans" cxnId="{0C520897-1005-4B61-8D1C-7F73E90EDB7F}">
      <dgm:prSet/>
      <dgm:spPr/>
      <dgm:t>
        <a:bodyPr/>
        <a:lstStyle/>
        <a:p>
          <a:endParaRPr lang="en-GB"/>
        </a:p>
      </dgm:t>
    </dgm:pt>
    <dgm:pt modelId="{136BF56F-2996-4B6E-987A-D3552FE08D18}" type="sibTrans" cxnId="{0C520897-1005-4B61-8D1C-7F73E90EDB7F}">
      <dgm:prSet/>
      <dgm:spPr/>
      <dgm:t>
        <a:bodyPr/>
        <a:lstStyle/>
        <a:p>
          <a:endParaRPr lang="en-GB"/>
        </a:p>
      </dgm:t>
    </dgm:pt>
    <dgm:pt modelId="{3F4A2881-8CD9-4663-A806-E5D8B1C068A3}">
      <dgm:prSet phldrT="[Text]"/>
      <dgm:spPr/>
      <dgm:t>
        <a:bodyPr/>
        <a:lstStyle/>
        <a:p>
          <a:r>
            <a:rPr lang="en-GB" dirty="0"/>
            <a:t>5</a:t>
          </a:r>
        </a:p>
      </dgm:t>
    </dgm:pt>
    <dgm:pt modelId="{561E4CB5-6FEC-4FCA-BD7E-647419E5C607}" type="parTrans" cxnId="{6878EE85-0508-44F7-8B1E-FE5210ED41F0}">
      <dgm:prSet/>
      <dgm:spPr/>
      <dgm:t>
        <a:bodyPr/>
        <a:lstStyle/>
        <a:p>
          <a:endParaRPr lang="en-GB"/>
        </a:p>
      </dgm:t>
    </dgm:pt>
    <dgm:pt modelId="{731C3C2C-8C31-4199-A357-C2D3CEDB419A}" type="sibTrans" cxnId="{6878EE85-0508-44F7-8B1E-FE5210ED41F0}">
      <dgm:prSet/>
      <dgm:spPr/>
      <dgm:t>
        <a:bodyPr/>
        <a:lstStyle/>
        <a:p>
          <a:endParaRPr lang="en-GB"/>
        </a:p>
      </dgm:t>
    </dgm:pt>
    <dgm:pt modelId="{8C9BCBA8-88E3-4931-8F27-2715D33AC0ED}">
      <dgm:prSet custT="1"/>
      <dgm:spPr/>
      <dgm:t>
        <a:bodyPr/>
        <a:lstStyle/>
        <a:p>
          <a:pPr>
            <a:buNone/>
          </a:pPr>
          <a:r>
            <a:rPr lang="en-GB" sz="1600" b="1" dirty="0"/>
            <a:t>Attend the online class</a:t>
          </a:r>
        </a:p>
      </dgm:t>
    </dgm:pt>
    <dgm:pt modelId="{D676D018-7AA8-46DC-A289-D867398E82FF}" type="parTrans" cxnId="{4A9C5BA2-8D13-43C1-B8B9-52906E14B0F5}">
      <dgm:prSet/>
      <dgm:spPr/>
      <dgm:t>
        <a:bodyPr/>
        <a:lstStyle/>
        <a:p>
          <a:endParaRPr lang="en-GB"/>
        </a:p>
      </dgm:t>
    </dgm:pt>
    <dgm:pt modelId="{90FB9629-2188-4BD3-83F1-D7E760755343}" type="sibTrans" cxnId="{4A9C5BA2-8D13-43C1-B8B9-52906E14B0F5}">
      <dgm:prSet/>
      <dgm:spPr/>
      <dgm:t>
        <a:bodyPr/>
        <a:lstStyle/>
        <a:p>
          <a:endParaRPr lang="en-GB"/>
        </a:p>
      </dgm:t>
    </dgm:pt>
    <dgm:pt modelId="{6A59E02E-61F8-4165-9E1A-2901CABECB06}">
      <dgm:prSet phldrT="[Text]"/>
      <dgm:spPr/>
      <dgm:t>
        <a:bodyPr/>
        <a:lstStyle/>
        <a:p>
          <a:pPr>
            <a:buNone/>
          </a:pPr>
          <a:r>
            <a:rPr lang="en-GB" sz="1400" dirty="0"/>
            <a:t>- The due date is by 18</a:t>
          </a:r>
          <a:r>
            <a:rPr lang="en-GB" sz="1400" baseline="30000" dirty="0"/>
            <a:t>th</a:t>
          </a:r>
          <a:r>
            <a:rPr lang="en-GB" sz="1400" dirty="0"/>
            <a:t> March 2022 </a:t>
          </a:r>
        </a:p>
      </dgm:t>
    </dgm:pt>
    <dgm:pt modelId="{881A54C2-B0F0-42EE-BA79-EB8FAAFEAF2A}" type="parTrans" cxnId="{7475FAFF-5B0E-4941-AD59-938735D54C76}">
      <dgm:prSet/>
      <dgm:spPr/>
      <dgm:t>
        <a:bodyPr/>
        <a:lstStyle/>
        <a:p>
          <a:endParaRPr lang="en-GB"/>
        </a:p>
      </dgm:t>
    </dgm:pt>
    <dgm:pt modelId="{C8FF0F24-21A3-4396-AAA3-1CF6BFC98CCA}" type="sibTrans" cxnId="{7475FAFF-5B0E-4941-AD59-938735D54C76}">
      <dgm:prSet/>
      <dgm:spPr/>
      <dgm:t>
        <a:bodyPr/>
        <a:lstStyle/>
        <a:p>
          <a:endParaRPr lang="en-GB"/>
        </a:p>
      </dgm:t>
    </dgm:pt>
    <dgm:pt modelId="{A2EC355B-7A37-4BF9-A420-F2BE215220AC}">
      <dgm:prSet phldrT="[Text]"/>
      <dgm:spPr/>
      <dgm:t>
        <a:bodyPr/>
        <a:lstStyle/>
        <a:p>
          <a:r>
            <a:rPr lang="en-GB" dirty="0"/>
            <a:t>2</a:t>
          </a:r>
        </a:p>
      </dgm:t>
    </dgm:pt>
    <dgm:pt modelId="{515113F7-41C1-4862-9B69-BE5B02FFBAA1}" type="parTrans" cxnId="{4F0BBF20-FB38-470B-B8B8-60CE8547C187}">
      <dgm:prSet/>
      <dgm:spPr/>
      <dgm:t>
        <a:bodyPr/>
        <a:lstStyle/>
        <a:p>
          <a:endParaRPr lang="en-GB"/>
        </a:p>
      </dgm:t>
    </dgm:pt>
    <dgm:pt modelId="{4CB57466-ECC2-42A3-96D6-D4D6943799AE}" type="sibTrans" cxnId="{4F0BBF20-FB38-470B-B8B8-60CE8547C187}">
      <dgm:prSet/>
      <dgm:spPr/>
      <dgm:t>
        <a:bodyPr/>
        <a:lstStyle/>
        <a:p>
          <a:endParaRPr lang="en-GB"/>
        </a:p>
      </dgm:t>
    </dgm:pt>
    <dgm:pt modelId="{C6084248-6C5E-4651-95CB-212ABB13B988}">
      <dgm:prSet phldrT="[Text]" custT="1"/>
      <dgm:spPr/>
      <dgm:t>
        <a:bodyPr/>
        <a:lstStyle/>
        <a:p>
          <a:pPr>
            <a:buNone/>
          </a:pPr>
          <a:r>
            <a:rPr lang="en-GB" sz="1600" b="1" dirty="0"/>
            <a:t>Join the Bridging </a:t>
          </a:r>
          <a:r>
            <a:rPr lang="en-GB" sz="1600" b="1" dirty="0" err="1"/>
            <a:t>Whatsapp</a:t>
          </a:r>
          <a:r>
            <a:rPr lang="en-GB" sz="1600" b="1" dirty="0"/>
            <a:t> group</a:t>
          </a:r>
          <a:br>
            <a:rPr lang="en-GB" sz="1600" b="1" dirty="0"/>
          </a:br>
          <a:r>
            <a:rPr lang="en-GB" sz="1600" b="1" dirty="0">
              <a:hlinkClick xmlns:r="http://schemas.openxmlformats.org/officeDocument/2006/relationships" r:id="rId1"/>
            </a:rPr>
            <a:t>https://chat.whatsapp.com/GitQdBqWtgD8v7k89BoSI5</a:t>
          </a:r>
          <a:r>
            <a:rPr lang="en-GB" sz="1600" b="1" dirty="0"/>
            <a:t> or scan here </a:t>
          </a:r>
          <a:r>
            <a:rPr lang="en-GB" sz="1600" b="1" dirty="0">
              <a:sym typeface="Wingdings" panose="05000000000000000000" pitchFamily="2" charset="2"/>
            </a:rPr>
            <a:t></a:t>
          </a:r>
          <a:endParaRPr lang="en-GB" sz="1600" b="0" dirty="0"/>
        </a:p>
      </dgm:t>
    </dgm:pt>
    <dgm:pt modelId="{B1DE4242-81EF-4CDD-9989-6F1F9EC9E3C3}" type="parTrans" cxnId="{C804E456-64AF-4E1D-8C50-EB3422DCA108}">
      <dgm:prSet/>
      <dgm:spPr/>
      <dgm:t>
        <a:bodyPr/>
        <a:lstStyle/>
        <a:p>
          <a:endParaRPr lang="en-GB"/>
        </a:p>
      </dgm:t>
    </dgm:pt>
    <dgm:pt modelId="{BF167AC5-ACC1-4EF1-8222-81CEA184E59B}" type="sibTrans" cxnId="{C804E456-64AF-4E1D-8C50-EB3422DCA108}">
      <dgm:prSet/>
      <dgm:spPr/>
      <dgm:t>
        <a:bodyPr/>
        <a:lstStyle/>
        <a:p>
          <a:endParaRPr lang="en-GB"/>
        </a:p>
      </dgm:t>
    </dgm:pt>
    <dgm:pt modelId="{E91A4DEF-43E4-4608-A473-9674F2E73B31}">
      <dgm:prSet phldrT="[Text]"/>
      <dgm:spPr/>
      <dgm:t>
        <a:bodyPr/>
        <a:lstStyle/>
        <a:p>
          <a:r>
            <a:rPr lang="en-GB" dirty="0"/>
            <a:t>6</a:t>
          </a:r>
        </a:p>
      </dgm:t>
    </dgm:pt>
    <dgm:pt modelId="{C0BA4B68-D792-4C30-92BE-0F6DDF5CE8EF}" type="parTrans" cxnId="{5ACB4A6B-5FE5-436B-B6D9-F2E3FF0D0A01}">
      <dgm:prSet/>
      <dgm:spPr/>
      <dgm:t>
        <a:bodyPr/>
        <a:lstStyle/>
        <a:p>
          <a:endParaRPr lang="en-GB"/>
        </a:p>
      </dgm:t>
    </dgm:pt>
    <dgm:pt modelId="{61F2B117-2106-45B1-A5B9-9A1D595DD201}" type="sibTrans" cxnId="{5ACB4A6B-5FE5-436B-B6D9-F2E3FF0D0A01}">
      <dgm:prSet/>
      <dgm:spPr/>
      <dgm:t>
        <a:bodyPr/>
        <a:lstStyle/>
        <a:p>
          <a:endParaRPr lang="en-GB"/>
        </a:p>
      </dgm:t>
    </dgm:pt>
    <dgm:pt modelId="{05D8969A-BD6F-4C5E-9D55-F296B21EE402}">
      <dgm:prSet custT="1"/>
      <dgm:spPr/>
      <dgm:t>
        <a:bodyPr/>
        <a:lstStyle/>
        <a:p>
          <a:pPr>
            <a:buNone/>
          </a:pPr>
          <a:r>
            <a:rPr lang="en-GB" sz="1600" b="1" dirty="0"/>
            <a:t>Blackboard Account</a:t>
          </a:r>
        </a:p>
      </dgm:t>
    </dgm:pt>
    <dgm:pt modelId="{B930BDE7-4D94-4212-94AD-D978E8778720}" type="parTrans" cxnId="{30375FDF-6F9F-4E6A-B562-294B6F5F692B}">
      <dgm:prSet/>
      <dgm:spPr/>
      <dgm:t>
        <a:bodyPr/>
        <a:lstStyle/>
        <a:p>
          <a:endParaRPr lang="en-GB"/>
        </a:p>
      </dgm:t>
    </dgm:pt>
    <dgm:pt modelId="{CDCC96AC-E0CB-4C52-88DE-18929EE70E65}" type="sibTrans" cxnId="{30375FDF-6F9F-4E6A-B562-294B6F5F692B}">
      <dgm:prSet/>
      <dgm:spPr/>
      <dgm:t>
        <a:bodyPr/>
        <a:lstStyle/>
        <a:p>
          <a:endParaRPr lang="en-GB"/>
        </a:p>
      </dgm:t>
    </dgm:pt>
    <dgm:pt modelId="{5F5C9737-777C-4862-B239-CBA8FD0C09A0}">
      <dgm:prSet phldrT="[Text]" custT="1"/>
      <dgm:spPr/>
      <dgm:t>
        <a:bodyPr/>
        <a:lstStyle/>
        <a:p>
          <a:pPr>
            <a:buNone/>
          </a:pPr>
          <a:r>
            <a:rPr lang="en-GB" sz="1600" b="1" dirty="0">
              <a:hlinkClick xmlns:r="http://schemas.openxmlformats.org/officeDocument/2006/relationships" r:id="rId2"/>
            </a:rPr>
            <a:t>https://studentppi.utmspace.edu.my/?p=6861</a:t>
          </a:r>
          <a:endParaRPr lang="en-GB" sz="1600" b="1" dirty="0"/>
        </a:p>
      </dgm:t>
    </dgm:pt>
    <dgm:pt modelId="{659527C4-C24B-4BFB-992B-0E35BB920EA8}" type="parTrans" cxnId="{CEC481FD-48C8-43A6-B0CB-77270ACAB638}">
      <dgm:prSet/>
      <dgm:spPr/>
      <dgm:t>
        <a:bodyPr/>
        <a:lstStyle/>
        <a:p>
          <a:endParaRPr lang="en-GB"/>
        </a:p>
      </dgm:t>
    </dgm:pt>
    <dgm:pt modelId="{06C6A037-3170-4D93-92DD-2155D6FD9D25}" type="sibTrans" cxnId="{CEC481FD-48C8-43A6-B0CB-77270ACAB638}">
      <dgm:prSet/>
      <dgm:spPr/>
      <dgm:t>
        <a:bodyPr/>
        <a:lstStyle/>
        <a:p>
          <a:endParaRPr lang="en-GB"/>
        </a:p>
      </dgm:t>
    </dgm:pt>
    <dgm:pt modelId="{081352EA-708D-4CCB-AD8A-7A87127627B0}">
      <dgm:prSet custT="1"/>
      <dgm:spPr/>
      <dgm:t>
        <a:bodyPr/>
        <a:lstStyle/>
        <a:p>
          <a:pPr>
            <a:buNone/>
          </a:pPr>
          <a:r>
            <a:rPr lang="en-GB" sz="1300" dirty="0"/>
            <a:t>- Once you know which section you are in, you can refer to the timetable to attend lecture by clicking on the Blackboard Collaborate link. You can join the class even without having Blackboard account.</a:t>
          </a:r>
          <a:endParaRPr lang="en-GB" sz="1600" b="1" dirty="0"/>
        </a:p>
      </dgm:t>
    </dgm:pt>
    <dgm:pt modelId="{ECE5E529-FC6B-4C01-84B9-F36D37872DB7}" type="parTrans" cxnId="{21F9BBCA-6144-42EC-BAF2-DA66374ABAC8}">
      <dgm:prSet/>
      <dgm:spPr/>
      <dgm:t>
        <a:bodyPr/>
        <a:lstStyle/>
        <a:p>
          <a:endParaRPr lang="en-GB"/>
        </a:p>
      </dgm:t>
    </dgm:pt>
    <dgm:pt modelId="{D884B5E1-D3D2-455F-84E9-E9AEDBEAF8AF}" type="sibTrans" cxnId="{21F9BBCA-6144-42EC-BAF2-DA66374ABAC8}">
      <dgm:prSet/>
      <dgm:spPr/>
      <dgm:t>
        <a:bodyPr/>
        <a:lstStyle/>
        <a:p>
          <a:endParaRPr lang="en-GB"/>
        </a:p>
      </dgm:t>
    </dgm:pt>
    <dgm:pt modelId="{91475227-AAE8-414C-B1B0-89728F67D309}">
      <dgm:prSet custT="1"/>
      <dgm:spPr/>
      <dgm:t>
        <a:bodyPr/>
        <a:lstStyle/>
        <a:p>
          <a:pPr>
            <a:buNone/>
          </a:pPr>
          <a:r>
            <a:rPr lang="en-GB" sz="1600" b="1" dirty="0"/>
            <a:t>- </a:t>
          </a:r>
          <a:r>
            <a:rPr lang="en-GB" sz="1600" b="0" dirty="0"/>
            <a:t>We will try to create your BB account during week 1 Lecture. For now you can just attend the class using the link provided in the timetable.</a:t>
          </a:r>
        </a:p>
      </dgm:t>
    </dgm:pt>
    <dgm:pt modelId="{59E2EECC-364E-436A-8DEC-33623F79027A}" type="parTrans" cxnId="{65AAD504-2F54-4FDA-B91D-79C69F14819F}">
      <dgm:prSet/>
      <dgm:spPr/>
      <dgm:t>
        <a:bodyPr/>
        <a:lstStyle/>
        <a:p>
          <a:endParaRPr lang="en-GB"/>
        </a:p>
      </dgm:t>
    </dgm:pt>
    <dgm:pt modelId="{5EEF4E5F-4449-4164-AA94-672ACC055839}" type="sibTrans" cxnId="{65AAD504-2F54-4FDA-B91D-79C69F14819F}">
      <dgm:prSet/>
      <dgm:spPr/>
      <dgm:t>
        <a:bodyPr/>
        <a:lstStyle/>
        <a:p>
          <a:endParaRPr lang="en-GB"/>
        </a:p>
      </dgm:t>
    </dgm:pt>
    <dgm:pt modelId="{E6B86B51-CABF-4266-ABE0-95C9A3F58B1F}" type="pres">
      <dgm:prSet presAssocID="{EE0FC309-4FF0-4A40-90FD-9ED702398449}" presName="linearFlow" presStyleCnt="0">
        <dgm:presLayoutVars>
          <dgm:dir/>
          <dgm:animLvl val="lvl"/>
          <dgm:resizeHandles val="exact"/>
        </dgm:presLayoutVars>
      </dgm:prSet>
      <dgm:spPr/>
    </dgm:pt>
    <dgm:pt modelId="{CB177996-83A7-4B36-A56D-155B111F2C81}" type="pres">
      <dgm:prSet presAssocID="{4003D71A-CE1A-4191-A8B5-B34F32149CFD}" presName="composite" presStyleCnt="0"/>
      <dgm:spPr/>
    </dgm:pt>
    <dgm:pt modelId="{D6DE015E-A023-46E4-9805-490F53194C96}" type="pres">
      <dgm:prSet presAssocID="{4003D71A-CE1A-4191-A8B5-B34F32149CFD}" presName="parentText" presStyleLbl="alignNode1" presStyleIdx="0" presStyleCnt="6">
        <dgm:presLayoutVars>
          <dgm:chMax val="1"/>
          <dgm:bulletEnabled val="1"/>
        </dgm:presLayoutVars>
      </dgm:prSet>
      <dgm:spPr/>
    </dgm:pt>
    <dgm:pt modelId="{DAEE5584-178D-4945-B626-358CFA503561}" type="pres">
      <dgm:prSet presAssocID="{4003D71A-CE1A-4191-A8B5-B34F32149CFD}" presName="descendantText" presStyleLbl="alignAcc1" presStyleIdx="0" presStyleCnt="6">
        <dgm:presLayoutVars>
          <dgm:bulletEnabled val="1"/>
        </dgm:presLayoutVars>
      </dgm:prSet>
      <dgm:spPr/>
    </dgm:pt>
    <dgm:pt modelId="{43D536CF-0A08-4CFF-817C-46C4F4C0F436}" type="pres">
      <dgm:prSet presAssocID="{09479FCA-BD11-4F00-9507-C2B8D30EC40B}" presName="sp" presStyleCnt="0"/>
      <dgm:spPr/>
    </dgm:pt>
    <dgm:pt modelId="{526C6ED3-3055-4CD0-8DA9-8DDC5FFBFC80}" type="pres">
      <dgm:prSet presAssocID="{A2EC355B-7A37-4BF9-A420-F2BE215220AC}" presName="composite" presStyleCnt="0"/>
      <dgm:spPr/>
    </dgm:pt>
    <dgm:pt modelId="{875B7349-9BA7-4EA6-9A96-3FB9C085D4A8}" type="pres">
      <dgm:prSet presAssocID="{A2EC355B-7A37-4BF9-A420-F2BE215220AC}" presName="parentText" presStyleLbl="alignNode1" presStyleIdx="1" presStyleCnt="6">
        <dgm:presLayoutVars>
          <dgm:chMax val="1"/>
          <dgm:bulletEnabled val="1"/>
        </dgm:presLayoutVars>
      </dgm:prSet>
      <dgm:spPr/>
    </dgm:pt>
    <dgm:pt modelId="{08777686-6B78-4644-9AA3-1219BA9AAA69}" type="pres">
      <dgm:prSet presAssocID="{A2EC355B-7A37-4BF9-A420-F2BE215220AC}" presName="descendantText" presStyleLbl="alignAcc1" presStyleIdx="1" presStyleCnt="6">
        <dgm:presLayoutVars>
          <dgm:bulletEnabled val="1"/>
        </dgm:presLayoutVars>
      </dgm:prSet>
      <dgm:spPr/>
    </dgm:pt>
    <dgm:pt modelId="{330FF4CC-3318-44C5-9D4A-4B1CD5E1960C}" type="pres">
      <dgm:prSet presAssocID="{4CB57466-ECC2-42A3-96D6-D4D6943799AE}" presName="sp" presStyleCnt="0"/>
      <dgm:spPr/>
    </dgm:pt>
    <dgm:pt modelId="{12C0209D-E3BF-40FF-80DA-D080EE6C470F}" type="pres">
      <dgm:prSet presAssocID="{8E691B5E-A6FC-4680-B7A0-13C1238A42DF}" presName="composite" presStyleCnt="0"/>
      <dgm:spPr/>
    </dgm:pt>
    <dgm:pt modelId="{1ED66449-0A1B-4876-AB14-F565283D42A7}" type="pres">
      <dgm:prSet presAssocID="{8E691B5E-A6FC-4680-B7A0-13C1238A42DF}" presName="parentText" presStyleLbl="alignNode1" presStyleIdx="2" presStyleCnt="6">
        <dgm:presLayoutVars>
          <dgm:chMax val="1"/>
          <dgm:bulletEnabled val="1"/>
        </dgm:presLayoutVars>
      </dgm:prSet>
      <dgm:spPr/>
    </dgm:pt>
    <dgm:pt modelId="{696D6B40-5FB9-4089-81B3-F44C51F6FD0F}" type="pres">
      <dgm:prSet presAssocID="{8E691B5E-A6FC-4680-B7A0-13C1238A42DF}" presName="descendantText" presStyleLbl="alignAcc1" presStyleIdx="2" presStyleCnt="6">
        <dgm:presLayoutVars>
          <dgm:bulletEnabled val="1"/>
        </dgm:presLayoutVars>
      </dgm:prSet>
      <dgm:spPr/>
    </dgm:pt>
    <dgm:pt modelId="{62108DDB-DFB2-470E-8F7B-38578A23D34D}" type="pres">
      <dgm:prSet presAssocID="{D4B58F61-3962-4A4D-9365-D353BADE86BA}" presName="sp" presStyleCnt="0"/>
      <dgm:spPr/>
    </dgm:pt>
    <dgm:pt modelId="{7E9BE7D2-824E-4A61-A021-A3A8612A3DA6}" type="pres">
      <dgm:prSet presAssocID="{36509382-D7E0-4799-875B-F411DECF8DFD}" presName="composite" presStyleCnt="0"/>
      <dgm:spPr/>
    </dgm:pt>
    <dgm:pt modelId="{7A60708C-9035-437B-8163-20DBEFDCEFE9}" type="pres">
      <dgm:prSet presAssocID="{36509382-D7E0-4799-875B-F411DECF8DFD}" presName="parentText" presStyleLbl="alignNode1" presStyleIdx="3" presStyleCnt="6">
        <dgm:presLayoutVars>
          <dgm:chMax val="1"/>
          <dgm:bulletEnabled val="1"/>
        </dgm:presLayoutVars>
      </dgm:prSet>
      <dgm:spPr/>
    </dgm:pt>
    <dgm:pt modelId="{747CBAF1-7D8D-4D46-9F4F-F81D2E494738}" type="pres">
      <dgm:prSet presAssocID="{36509382-D7E0-4799-875B-F411DECF8DFD}" presName="descendantText" presStyleLbl="alignAcc1" presStyleIdx="3" presStyleCnt="6">
        <dgm:presLayoutVars>
          <dgm:bulletEnabled val="1"/>
        </dgm:presLayoutVars>
      </dgm:prSet>
      <dgm:spPr/>
    </dgm:pt>
    <dgm:pt modelId="{5110FFB6-8074-4C73-82DF-3DDD07F0D874}" type="pres">
      <dgm:prSet presAssocID="{F60CA1FE-A706-4132-8340-576F0D994BF6}" presName="sp" presStyleCnt="0"/>
      <dgm:spPr/>
    </dgm:pt>
    <dgm:pt modelId="{79E2DB56-0F9C-43FB-99FE-1A79792D4051}" type="pres">
      <dgm:prSet presAssocID="{3F4A2881-8CD9-4663-A806-E5D8B1C068A3}" presName="composite" presStyleCnt="0"/>
      <dgm:spPr/>
    </dgm:pt>
    <dgm:pt modelId="{B29CE79A-46F2-4B16-B32A-69658B6585C3}" type="pres">
      <dgm:prSet presAssocID="{3F4A2881-8CD9-4663-A806-E5D8B1C068A3}" presName="parentText" presStyleLbl="alignNode1" presStyleIdx="4" presStyleCnt="6" custScaleY="112965" custLinFactNeighborY="-2954">
        <dgm:presLayoutVars>
          <dgm:chMax val="1"/>
          <dgm:bulletEnabled val="1"/>
        </dgm:presLayoutVars>
      </dgm:prSet>
      <dgm:spPr/>
    </dgm:pt>
    <dgm:pt modelId="{2B8F3512-FFC5-4722-8362-1575A114E6C5}" type="pres">
      <dgm:prSet presAssocID="{3F4A2881-8CD9-4663-A806-E5D8B1C068A3}" presName="descendantText" presStyleLbl="alignAcc1" presStyleIdx="4" presStyleCnt="6" custScaleY="117528" custLinFactNeighborX="263" custLinFactNeighborY="-1879">
        <dgm:presLayoutVars>
          <dgm:bulletEnabled val="1"/>
        </dgm:presLayoutVars>
      </dgm:prSet>
      <dgm:spPr/>
    </dgm:pt>
    <dgm:pt modelId="{46247D94-45E7-4F45-94D6-80A833CF4C2D}" type="pres">
      <dgm:prSet presAssocID="{731C3C2C-8C31-4199-A357-C2D3CEDB419A}" presName="sp" presStyleCnt="0"/>
      <dgm:spPr/>
    </dgm:pt>
    <dgm:pt modelId="{D0393A2A-3CFE-4A2A-BA4E-6B0B09E40762}" type="pres">
      <dgm:prSet presAssocID="{E91A4DEF-43E4-4608-A473-9674F2E73B31}" presName="composite" presStyleCnt="0"/>
      <dgm:spPr/>
    </dgm:pt>
    <dgm:pt modelId="{DBB13733-02A9-4F82-A5E6-D5AD2291C917}" type="pres">
      <dgm:prSet presAssocID="{E91A4DEF-43E4-4608-A473-9674F2E73B31}" presName="parentText" presStyleLbl="alignNode1" presStyleIdx="5" presStyleCnt="6" custLinFactNeighborX="-7794" custLinFactNeighborY="3274">
        <dgm:presLayoutVars>
          <dgm:chMax val="1"/>
          <dgm:bulletEnabled val="1"/>
        </dgm:presLayoutVars>
      </dgm:prSet>
      <dgm:spPr/>
    </dgm:pt>
    <dgm:pt modelId="{A768C55B-8BE9-4219-93B3-BD7FD8485730}" type="pres">
      <dgm:prSet presAssocID="{E91A4DEF-43E4-4608-A473-9674F2E73B31}" presName="descendantText" presStyleLbl="alignAcc1" presStyleIdx="5" presStyleCnt="6">
        <dgm:presLayoutVars>
          <dgm:bulletEnabled val="1"/>
        </dgm:presLayoutVars>
      </dgm:prSet>
      <dgm:spPr/>
    </dgm:pt>
  </dgm:ptLst>
  <dgm:cxnLst>
    <dgm:cxn modelId="{65AAD504-2F54-4FDA-B91D-79C69F14819F}" srcId="{E91A4DEF-43E4-4608-A473-9674F2E73B31}" destId="{91475227-AAE8-414C-B1B0-89728F67D309}" srcOrd="1" destOrd="0" parTransId="{59E2EECC-364E-436A-8DEC-33623F79027A}" sibTransId="{5EEF4E5F-4449-4164-AA94-672ACC055839}"/>
    <dgm:cxn modelId="{DE7A3007-FE97-4BCE-B9B2-BA79F0E84CA5}" type="presOf" srcId="{FB50ED17-C096-4BC0-B12C-528323888E17}" destId="{DAEE5584-178D-4945-B626-358CFA503561}" srcOrd="0" destOrd="0" presId="urn:microsoft.com/office/officeart/2005/8/layout/chevron2"/>
    <dgm:cxn modelId="{CA2EFA0B-21DD-4AE7-B091-2B79F24F5C51}" type="presOf" srcId="{87A8B906-B2F9-4F65-B6E4-9C9A6D509C95}" destId="{747CBAF1-7D8D-4D46-9F4F-F81D2E494738}" srcOrd="0" destOrd="1" presId="urn:microsoft.com/office/officeart/2005/8/layout/chevron2"/>
    <dgm:cxn modelId="{3D4A2516-FFEE-4B08-9504-47CF816C3940}" type="presOf" srcId="{3F4A2881-8CD9-4663-A806-E5D8B1C068A3}" destId="{B29CE79A-46F2-4B16-B32A-69658B6585C3}" srcOrd="0" destOrd="0" presId="urn:microsoft.com/office/officeart/2005/8/layout/chevron2"/>
    <dgm:cxn modelId="{A817421A-FE5F-4C16-982D-583966D63919}" srcId="{8E691B5E-A6FC-4680-B7A0-13C1238A42DF}" destId="{AD74E27A-286E-4631-8475-FC19D75777F2}" srcOrd="0" destOrd="0" parTransId="{8CA7673B-F4D6-4D1A-AE8F-835F42F8D205}" sibTransId="{E93DFBEE-DAE2-4B05-A8AE-09B82D9C984C}"/>
    <dgm:cxn modelId="{48DE0E20-C761-4180-990C-EB523B894695}" type="presOf" srcId="{AD74E27A-286E-4631-8475-FC19D75777F2}" destId="{696D6B40-5FB9-4089-81B3-F44C51F6FD0F}" srcOrd="0" destOrd="0" presId="urn:microsoft.com/office/officeart/2005/8/layout/chevron2"/>
    <dgm:cxn modelId="{4F0BBF20-FB38-470B-B8B8-60CE8547C187}" srcId="{EE0FC309-4FF0-4A40-90FD-9ED702398449}" destId="{A2EC355B-7A37-4BF9-A420-F2BE215220AC}" srcOrd="1" destOrd="0" parTransId="{515113F7-41C1-4862-9B69-BE5B02FFBAA1}" sibTransId="{4CB57466-ECC2-42A3-96D6-D4D6943799AE}"/>
    <dgm:cxn modelId="{77C61225-704C-4EDE-8B65-C9D7FF681CAE}" srcId="{EE0FC309-4FF0-4A40-90FD-9ED702398449}" destId="{36509382-D7E0-4799-875B-F411DECF8DFD}" srcOrd="3" destOrd="0" parTransId="{17C42AFB-8AA6-48C2-8A46-DD57D99AEB96}" sibTransId="{F60CA1FE-A706-4132-8340-576F0D994BF6}"/>
    <dgm:cxn modelId="{B175132B-E0C4-4236-A74A-76F3800CE3F2}" type="presOf" srcId="{E91A4DEF-43E4-4608-A473-9674F2E73B31}" destId="{DBB13733-02A9-4F82-A5E6-D5AD2291C917}" srcOrd="0" destOrd="0" presId="urn:microsoft.com/office/officeart/2005/8/layout/chevron2"/>
    <dgm:cxn modelId="{2EE83239-7452-4281-AD9B-38DE66B36040}" type="presOf" srcId="{05D8969A-BD6F-4C5E-9D55-F296B21EE402}" destId="{A768C55B-8BE9-4219-93B3-BD7FD8485730}" srcOrd="0" destOrd="0" presId="urn:microsoft.com/office/officeart/2005/8/layout/chevron2"/>
    <dgm:cxn modelId="{4B4EA03A-024D-4B20-A26E-3564162165F7}" type="presOf" srcId="{EE0FC309-4FF0-4A40-90FD-9ED702398449}" destId="{E6B86B51-CABF-4266-ABE0-95C9A3F58B1F}" srcOrd="0" destOrd="0" presId="urn:microsoft.com/office/officeart/2005/8/layout/chevron2"/>
    <dgm:cxn modelId="{1561055C-73A0-4D12-950A-84E2E3CB8960}" srcId="{36509382-D7E0-4799-875B-F411DECF8DFD}" destId="{3AA5046C-963C-4A07-A370-D9608BB83D43}" srcOrd="0" destOrd="0" parTransId="{2899DCAE-D249-4D20-92E9-AF68B17BDD00}" sibTransId="{E2A5522A-5E2B-465B-A417-F3E34F4DA81B}"/>
    <dgm:cxn modelId="{49121560-2815-4835-8D4A-9FEDF761C655}" type="presOf" srcId="{A2EC355B-7A37-4BF9-A420-F2BE215220AC}" destId="{875B7349-9BA7-4EA6-9A96-3FB9C085D4A8}" srcOrd="0" destOrd="0" presId="urn:microsoft.com/office/officeart/2005/8/layout/chevron2"/>
    <dgm:cxn modelId="{64A7D666-C9F9-4E01-A101-DE7E05CEEB21}" type="presOf" srcId="{36509382-D7E0-4799-875B-F411DECF8DFD}" destId="{7A60708C-9035-437B-8163-20DBEFDCEFE9}" srcOrd="0" destOrd="0" presId="urn:microsoft.com/office/officeart/2005/8/layout/chevron2"/>
    <dgm:cxn modelId="{5ACB4A6B-5FE5-436B-B6D9-F2E3FF0D0A01}" srcId="{EE0FC309-4FF0-4A40-90FD-9ED702398449}" destId="{E91A4DEF-43E4-4608-A473-9674F2E73B31}" srcOrd="5" destOrd="0" parTransId="{C0BA4B68-D792-4C30-92BE-0F6DDF5CE8EF}" sibTransId="{61F2B117-2106-45B1-A5B9-9A1D595DD201}"/>
    <dgm:cxn modelId="{8B16704D-5933-45DE-966A-60326899CAF1}" type="presOf" srcId="{5F5C9737-777C-4862-B239-CBA8FD0C09A0}" destId="{696D6B40-5FB9-4089-81B3-F44C51F6FD0F}" srcOrd="0" destOrd="1" presId="urn:microsoft.com/office/officeart/2005/8/layout/chevron2"/>
    <dgm:cxn modelId="{C804E456-64AF-4E1D-8C50-EB3422DCA108}" srcId="{A2EC355B-7A37-4BF9-A420-F2BE215220AC}" destId="{C6084248-6C5E-4651-95CB-212ABB13B988}" srcOrd="0" destOrd="0" parTransId="{B1DE4242-81EF-4CDD-9989-6F1F9EC9E3C3}" sibTransId="{BF167AC5-ACC1-4EF1-8222-81CEA184E59B}"/>
    <dgm:cxn modelId="{6878EE85-0508-44F7-8B1E-FE5210ED41F0}" srcId="{EE0FC309-4FF0-4A40-90FD-9ED702398449}" destId="{3F4A2881-8CD9-4663-A806-E5D8B1C068A3}" srcOrd="4" destOrd="0" parTransId="{561E4CB5-6FEC-4FCA-BD7E-647419E5C607}" sibTransId="{731C3C2C-8C31-4199-A357-C2D3CEDB419A}"/>
    <dgm:cxn modelId="{1CD8488E-D847-46DF-81D2-327B2E7B3FDC}" type="presOf" srcId="{081352EA-708D-4CCB-AD8A-7A87127627B0}" destId="{2B8F3512-FFC5-4722-8362-1575A114E6C5}" srcOrd="0" destOrd="1" presId="urn:microsoft.com/office/officeart/2005/8/layout/chevron2"/>
    <dgm:cxn modelId="{0C520897-1005-4B61-8D1C-7F73E90EDB7F}" srcId="{36509382-D7E0-4799-875B-F411DECF8DFD}" destId="{87A8B906-B2F9-4F65-B6E4-9C9A6D509C95}" srcOrd="1" destOrd="0" parTransId="{1B69C602-ED86-4B9B-BAB6-6DEA76280022}" sibTransId="{136BF56F-2996-4B6E-987A-D3552FE08D18}"/>
    <dgm:cxn modelId="{A46FA597-75E6-413F-8285-5C6E2F516812}" type="presOf" srcId="{91475227-AAE8-414C-B1B0-89728F67D309}" destId="{A768C55B-8BE9-4219-93B3-BD7FD8485730}" srcOrd="0" destOrd="1" presId="urn:microsoft.com/office/officeart/2005/8/layout/chevron2"/>
    <dgm:cxn modelId="{0820BB9D-A7C9-4BB9-A6F3-E39540A32B51}" type="presOf" srcId="{C6084248-6C5E-4651-95CB-212ABB13B988}" destId="{08777686-6B78-4644-9AA3-1219BA9AAA69}" srcOrd="0" destOrd="0" presId="urn:microsoft.com/office/officeart/2005/8/layout/chevron2"/>
    <dgm:cxn modelId="{4A9C5BA2-8D13-43C1-B8B9-52906E14B0F5}" srcId="{3F4A2881-8CD9-4663-A806-E5D8B1C068A3}" destId="{8C9BCBA8-88E3-4931-8F27-2715D33AC0ED}" srcOrd="0" destOrd="0" parTransId="{D676D018-7AA8-46DC-A289-D867398E82FF}" sibTransId="{90FB9629-2188-4BD3-83F1-D7E760755343}"/>
    <dgm:cxn modelId="{4E01A8A8-9C76-4288-86C9-9D45FA0B430C}" srcId="{EE0FC309-4FF0-4A40-90FD-9ED702398449}" destId="{4003D71A-CE1A-4191-A8B5-B34F32149CFD}" srcOrd="0" destOrd="0" parTransId="{CC85B001-7D33-4111-85BB-A1745D16A10A}" sibTransId="{09479FCA-BD11-4F00-9507-C2B8D30EC40B}"/>
    <dgm:cxn modelId="{FB2178B0-E0E2-465B-8CC2-605379A506D5}" type="presOf" srcId="{8E691B5E-A6FC-4680-B7A0-13C1238A42DF}" destId="{1ED66449-0A1B-4876-AB14-F565283D42A7}" srcOrd="0" destOrd="0" presId="urn:microsoft.com/office/officeart/2005/8/layout/chevron2"/>
    <dgm:cxn modelId="{21F9BBCA-6144-42EC-BAF2-DA66374ABAC8}" srcId="{3F4A2881-8CD9-4663-A806-E5D8B1C068A3}" destId="{081352EA-708D-4CCB-AD8A-7A87127627B0}" srcOrd="1" destOrd="0" parTransId="{ECE5E529-FC6B-4C01-84B9-F36D37872DB7}" sibTransId="{D884B5E1-D3D2-455F-84E9-E9AEDBEAF8AF}"/>
    <dgm:cxn modelId="{AF93C1D4-D054-4993-A559-E2F0FA3E2435}" type="presOf" srcId="{4003D71A-CE1A-4191-A8B5-B34F32149CFD}" destId="{D6DE015E-A023-46E4-9805-490F53194C96}" srcOrd="0" destOrd="0" presId="urn:microsoft.com/office/officeart/2005/8/layout/chevron2"/>
    <dgm:cxn modelId="{30375FDF-6F9F-4E6A-B562-294B6F5F692B}" srcId="{E91A4DEF-43E4-4608-A473-9674F2E73B31}" destId="{05D8969A-BD6F-4C5E-9D55-F296B21EE402}" srcOrd="0" destOrd="0" parTransId="{B930BDE7-4D94-4212-94AD-D978E8778720}" sibTransId="{CDCC96AC-E0CB-4C52-88DE-18929EE70E65}"/>
    <dgm:cxn modelId="{5AF07BE1-5D36-4E6E-A856-6E6178AD22EA}" type="presOf" srcId="{6A59E02E-61F8-4165-9E1A-2901CABECB06}" destId="{DAEE5584-178D-4945-B626-358CFA503561}" srcOrd="0" destOrd="1" presId="urn:microsoft.com/office/officeart/2005/8/layout/chevron2"/>
    <dgm:cxn modelId="{17BE98EC-8378-4F14-AD7B-FB0324CC540A}" type="presOf" srcId="{8C9BCBA8-88E3-4931-8F27-2715D33AC0ED}" destId="{2B8F3512-FFC5-4722-8362-1575A114E6C5}" srcOrd="0" destOrd="0" presId="urn:microsoft.com/office/officeart/2005/8/layout/chevron2"/>
    <dgm:cxn modelId="{7E81BCF8-7DA9-4D1D-8297-9267B316934D}" srcId="{4003D71A-CE1A-4191-A8B5-B34F32149CFD}" destId="{FB50ED17-C096-4BC0-B12C-528323888E17}" srcOrd="0" destOrd="0" parTransId="{14B4E612-A339-40FF-A208-C8EE24B97576}" sibTransId="{0D6E75F9-63D1-485F-9F95-514693A448B5}"/>
    <dgm:cxn modelId="{CEC481FD-48C8-43A6-B0CB-77270ACAB638}" srcId="{8E691B5E-A6FC-4680-B7A0-13C1238A42DF}" destId="{5F5C9737-777C-4862-B239-CBA8FD0C09A0}" srcOrd="1" destOrd="0" parTransId="{659527C4-C24B-4BFB-992B-0E35BB920EA8}" sibTransId="{06C6A037-3170-4D93-92DD-2155D6FD9D25}"/>
    <dgm:cxn modelId="{E84792FF-D287-4208-B8CB-77DA5E69F070}" srcId="{EE0FC309-4FF0-4A40-90FD-9ED702398449}" destId="{8E691B5E-A6FC-4680-B7A0-13C1238A42DF}" srcOrd="2" destOrd="0" parTransId="{9367BBA4-12EB-475B-821B-F98A40743506}" sibTransId="{D4B58F61-3962-4A4D-9365-D353BADE86BA}"/>
    <dgm:cxn modelId="{9A61C5FF-8924-4E5A-B466-3D8E6E6629C3}" type="presOf" srcId="{3AA5046C-963C-4A07-A370-D9608BB83D43}" destId="{747CBAF1-7D8D-4D46-9F4F-F81D2E494738}" srcOrd="0" destOrd="0" presId="urn:microsoft.com/office/officeart/2005/8/layout/chevron2"/>
    <dgm:cxn modelId="{7475FAFF-5B0E-4941-AD59-938735D54C76}" srcId="{4003D71A-CE1A-4191-A8B5-B34F32149CFD}" destId="{6A59E02E-61F8-4165-9E1A-2901CABECB06}" srcOrd="1" destOrd="0" parTransId="{881A54C2-B0F0-42EE-BA79-EB8FAAFEAF2A}" sibTransId="{C8FF0F24-21A3-4396-AAA3-1CF6BFC98CCA}"/>
    <dgm:cxn modelId="{6F110B50-D364-4828-9E3F-8C6435C019AF}" type="presParOf" srcId="{E6B86B51-CABF-4266-ABE0-95C9A3F58B1F}" destId="{CB177996-83A7-4B36-A56D-155B111F2C81}" srcOrd="0" destOrd="0" presId="urn:microsoft.com/office/officeart/2005/8/layout/chevron2"/>
    <dgm:cxn modelId="{D8D80406-E11D-4950-9818-B57BFAACBA6F}" type="presParOf" srcId="{CB177996-83A7-4B36-A56D-155B111F2C81}" destId="{D6DE015E-A023-46E4-9805-490F53194C96}" srcOrd="0" destOrd="0" presId="urn:microsoft.com/office/officeart/2005/8/layout/chevron2"/>
    <dgm:cxn modelId="{EC9BBDCF-CB60-4DF3-BE8A-51F79DA3859D}" type="presParOf" srcId="{CB177996-83A7-4B36-A56D-155B111F2C81}" destId="{DAEE5584-178D-4945-B626-358CFA503561}" srcOrd="1" destOrd="0" presId="urn:microsoft.com/office/officeart/2005/8/layout/chevron2"/>
    <dgm:cxn modelId="{BBE88A35-3D67-43E0-A411-B4F6A41E4C82}" type="presParOf" srcId="{E6B86B51-CABF-4266-ABE0-95C9A3F58B1F}" destId="{43D536CF-0A08-4CFF-817C-46C4F4C0F436}" srcOrd="1" destOrd="0" presId="urn:microsoft.com/office/officeart/2005/8/layout/chevron2"/>
    <dgm:cxn modelId="{77297EC7-10FB-405C-AC12-C696F4995A3B}" type="presParOf" srcId="{E6B86B51-CABF-4266-ABE0-95C9A3F58B1F}" destId="{526C6ED3-3055-4CD0-8DA9-8DDC5FFBFC80}" srcOrd="2" destOrd="0" presId="urn:microsoft.com/office/officeart/2005/8/layout/chevron2"/>
    <dgm:cxn modelId="{3A4A009F-4691-464B-94FC-A34A5B356AE2}" type="presParOf" srcId="{526C6ED3-3055-4CD0-8DA9-8DDC5FFBFC80}" destId="{875B7349-9BA7-4EA6-9A96-3FB9C085D4A8}" srcOrd="0" destOrd="0" presId="urn:microsoft.com/office/officeart/2005/8/layout/chevron2"/>
    <dgm:cxn modelId="{70452792-A139-461C-9B48-DE38E8778F86}" type="presParOf" srcId="{526C6ED3-3055-4CD0-8DA9-8DDC5FFBFC80}" destId="{08777686-6B78-4644-9AA3-1219BA9AAA69}" srcOrd="1" destOrd="0" presId="urn:microsoft.com/office/officeart/2005/8/layout/chevron2"/>
    <dgm:cxn modelId="{D0A6164A-AD6B-4775-9D48-2A732BE3CB21}" type="presParOf" srcId="{E6B86B51-CABF-4266-ABE0-95C9A3F58B1F}" destId="{330FF4CC-3318-44C5-9D4A-4B1CD5E1960C}" srcOrd="3" destOrd="0" presId="urn:microsoft.com/office/officeart/2005/8/layout/chevron2"/>
    <dgm:cxn modelId="{CB0E9F8F-B3E6-4040-A957-7AE0581FDBDC}" type="presParOf" srcId="{E6B86B51-CABF-4266-ABE0-95C9A3F58B1F}" destId="{12C0209D-E3BF-40FF-80DA-D080EE6C470F}" srcOrd="4" destOrd="0" presId="urn:microsoft.com/office/officeart/2005/8/layout/chevron2"/>
    <dgm:cxn modelId="{4D2BCF14-DA46-4F0F-9853-B1180228012A}" type="presParOf" srcId="{12C0209D-E3BF-40FF-80DA-D080EE6C470F}" destId="{1ED66449-0A1B-4876-AB14-F565283D42A7}" srcOrd="0" destOrd="0" presId="urn:microsoft.com/office/officeart/2005/8/layout/chevron2"/>
    <dgm:cxn modelId="{87FA253C-A633-4D80-A4D6-F112781FF576}" type="presParOf" srcId="{12C0209D-E3BF-40FF-80DA-D080EE6C470F}" destId="{696D6B40-5FB9-4089-81B3-F44C51F6FD0F}" srcOrd="1" destOrd="0" presId="urn:microsoft.com/office/officeart/2005/8/layout/chevron2"/>
    <dgm:cxn modelId="{7A6D9003-27D9-428A-9422-304E6B13D2EF}" type="presParOf" srcId="{E6B86B51-CABF-4266-ABE0-95C9A3F58B1F}" destId="{62108DDB-DFB2-470E-8F7B-38578A23D34D}" srcOrd="5" destOrd="0" presId="urn:microsoft.com/office/officeart/2005/8/layout/chevron2"/>
    <dgm:cxn modelId="{3B27FAE3-BB73-4941-BF4D-37241C4F9049}" type="presParOf" srcId="{E6B86B51-CABF-4266-ABE0-95C9A3F58B1F}" destId="{7E9BE7D2-824E-4A61-A021-A3A8612A3DA6}" srcOrd="6" destOrd="0" presId="urn:microsoft.com/office/officeart/2005/8/layout/chevron2"/>
    <dgm:cxn modelId="{4246D975-973F-49DA-9F2F-EA865364A8F8}" type="presParOf" srcId="{7E9BE7D2-824E-4A61-A021-A3A8612A3DA6}" destId="{7A60708C-9035-437B-8163-20DBEFDCEFE9}" srcOrd="0" destOrd="0" presId="urn:microsoft.com/office/officeart/2005/8/layout/chevron2"/>
    <dgm:cxn modelId="{1B133E32-EA00-41DD-8E06-913ADDA231F7}" type="presParOf" srcId="{7E9BE7D2-824E-4A61-A021-A3A8612A3DA6}" destId="{747CBAF1-7D8D-4D46-9F4F-F81D2E494738}" srcOrd="1" destOrd="0" presId="urn:microsoft.com/office/officeart/2005/8/layout/chevron2"/>
    <dgm:cxn modelId="{DBD07DDE-71BB-4BB5-9FD6-F1486C027DF2}" type="presParOf" srcId="{E6B86B51-CABF-4266-ABE0-95C9A3F58B1F}" destId="{5110FFB6-8074-4C73-82DF-3DDD07F0D874}" srcOrd="7" destOrd="0" presId="urn:microsoft.com/office/officeart/2005/8/layout/chevron2"/>
    <dgm:cxn modelId="{E9E25CE8-52AA-4B1D-A024-2242F8E48AF7}" type="presParOf" srcId="{E6B86B51-CABF-4266-ABE0-95C9A3F58B1F}" destId="{79E2DB56-0F9C-43FB-99FE-1A79792D4051}" srcOrd="8" destOrd="0" presId="urn:microsoft.com/office/officeart/2005/8/layout/chevron2"/>
    <dgm:cxn modelId="{C2BD9CF5-AE38-42B7-BBE1-2F86F90179FA}" type="presParOf" srcId="{79E2DB56-0F9C-43FB-99FE-1A79792D4051}" destId="{B29CE79A-46F2-4B16-B32A-69658B6585C3}" srcOrd="0" destOrd="0" presId="urn:microsoft.com/office/officeart/2005/8/layout/chevron2"/>
    <dgm:cxn modelId="{C2B0F6A0-5577-421E-945A-1D9073B9AE6A}" type="presParOf" srcId="{79E2DB56-0F9C-43FB-99FE-1A79792D4051}" destId="{2B8F3512-FFC5-4722-8362-1575A114E6C5}" srcOrd="1" destOrd="0" presId="urn:microsoft.com/office/officeart/2005/8/layout/chevron2"/>
    <dgm:cxn modelId="{D87C5279-1484-495B-AED2-B26E92FC91A6}" type="presParOf" srcId="{E6B86B51-CABF-4266-ABE0-95C9A3F58B1F}" destId="{46247D94-45E7-4F45-94D6-80A833CF4C2D}" srcOrd="9" destOrd="0" presId="urn:microsoft.com/office/officeart/2005/8/layout/chevron2"/>
    <dgm:cxn modelId="{12062507-BE9B-4FEC-8A68-3B4F790A8A01}" type="presParOf" srcId="{E6B86B51-CABF-4266-ABE0-95C9A3F58B1F}" destId="{D0393A2A-3CFE-4A2A-BA4E-6B0B09E40762}" srcOrd="10" destOrd="0" presId="urn:microsoft.com/office/officeart/2005/8/layout/chevron2"/>
    <dgm:cxn modelId="{50E15457-87D9-4FC4-9727-AC73EF16F0F8}" type="presParOf" srcId="{D0393A2A-3CFE-4A2A-BA4E-6B0B09E40762}" destId="{DBB13733-02A9-4F82-A5E6-D5AD2291C917}" srcOrd="0" destOrd="0" presId="urn:microsoft.com/office/officeart/2005/8/layout/chevron2"/>
    <dgm:cxn modelId="{EA022715-F5E3-4987-AD67-868FBD31E361}" type="presParOf" srcId="{D0393A2A-3CFE-4A2A-BA4E-6B0B09E40762}" destId="{A768C55B-8BE9-4219-93B3-BD7FD848573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4069B-7C22-481E-B40C-B7FD28894BF2}">
      <dsp:nvSpPr>
        <dsp:cNvPr id="0" name=""/>
        <dsp:cNvSpPr/>
      </dsp:nvSpPr>
      <dsp:spPr>
        <a:xfrm>
          <a:off x="-5732" y="0"/>
          <a:ext cx="10515600" cy="91263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E5F368-C5EA-4381-A02D-216560757332}">
      <dsp:nvSpPr>
        <dsp:cNvPr id="0" name=""/>
        <dsp:cNvSpPr/>
      </dsp:nvSpPr>
      <dsp:spPr>
        <a:xfrm>
          <a:off x="270338" y="213510"/>
          <a:ext cx="501947" cy="50194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9C59EB-93B9-44F2-BA37-E18FED069D39}">
      <dsp:nvSpPr>
        <dsp:cNvPr id="0" name=""/>
        <dsp:cNvSpPr/>
      </dsp:nvSpPr>
      <dsp:spPr>
        <a:xfrm>
          <a:off x="1048357" y="8168"/>
          <a:ext cx="9459448" cy="912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587" tIns="96587" rIns="96587" bIns="96587" numCol="1" spcCol="1270" anchor="ctr" anchorCtr="0">
          <a:noAutofit/>
        </a:bodyPr>
        <a:lstStyle/>
        <a:p>
          <a:pPr marL="0" lvl="0" indent="0" algn="l" defTabSz="977900">
            <a:lnSpc>
              <a:spcPct val="100000"/>
            </a:lnSpc>
            <a:spcBef>
              <a:spcPct val="0"/>
            </a:spcBef>
            <a:spcAft>
              <a:spcPct val="35000"/>
            </a:spcAft>
            <a:buNone/>
          </a:pPr>
          <a:r>
            <a:rPr lang="en-GB" sz="2200" kern="1200"/>
            <a:t>General guidelines on Bridging Programme</a:t>
          </a:r>
          <a:endParaRPr lang="en-US" sz="2200" kern="1200"/>
        </a:p>
      </dsp:txBody>
      <dsp:txXfrm>
        <a:off x="1048357" y="8168"/>
        <a:ext cx="9459448" cy="912631"/>
      </dsp:txXfrm>
    </dsp:sp>
    <dsp:sp modelId="{8670F8EA-AB5F-42F1-960C-0AB310FD3FB3}">
      <dsp:nvSpPr>
        <dsp:cNvPr id="0" name=""/>
        <dsp:cNvSpPr/>
      </dsp:nvSpPr>
      <dsp:spPr>
        <a:xfrm>
          <a:off x="-5732" y="1148958"/>
          <a:ext cx="10515600" cy="91263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BB0163-FD55-41FF-A5FD-4CAAD8846BFE}">
      <dsp:nvSpPr>
        <dsp:cNvPr id="0" name=""/>
        <dsp:cNvSpPr/>
      </dsp:nvSpPr>
      <dsp:spPr>
        <a:xfrm>
          <a:off x="270338" y="1354300"/>
          <a:ext cx="501947" cy="50194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89AE15-914E-4929-BAD6-95DF5D824D4E}">
      <dsp:nvSpPr>
        <dsp:cNvPr id="0" name=""/>
        <dsp:cNvSpPr/>
      </dsp:nvSpPr>
      <dsp:spPr>
        <a:xfrm>
          <a:off x="1048357" y="1148958"/>
          <a:ext cx="9459448" cy="912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587" tIns="96587" rIns="96587" bIns="96587" numCol="1" spcCol="1270" anchor="ctr" anchorCtr="0">
          <a:noAutofit/>
        </a:bodyPr>
        <a:lstStyle/>
        <a:p>
          <a:pPr marL="0" lvl="0" indent="0" algn="l" defTabSz="977900">
            <a:lnSpc>
              <a:spcPct val="100000"/>
            </a:lnSpc>
            <a:spcBef>
              <a:spcPct val="0"/>
            </a:spcBef>
            <a:spcAft>
              <a:spcPct val="35000"/>
            </a:spcAft>
            <a:buNone/>
          </a:pPr>
          <a:r>
            <a:rPr lang="en-GB" sz="2200" kern="1200"/>
            <a:t>Bridging Exemption Test</a:t>
          </a:r>
          <a:endParaRPr lang="en-US" sz="2200" kern="1200"/>
        </a:p>
      </dsp:txBody>
      <dsp:txXfrm>
        <a:off x="1048357" y="1148958"/>
        <a:ext cx="9459448" cy="912631"/>
      </dsp:txXfrm>
    </dsp:sp>
    <dsp:sp modelId="{F4E9E8C3-EBF0-48CB-879D-7382EAADE947}">
      <dsp:nvSpPr>
        <dsp:cNvPr id="0" name=""/>
        <dsp:cNvSpPr/>
      </dsp:nvSpPr>
      <dsp:spPr>
        <a:xfrm>
          <a:off x="-5732" y="2289747"/>
          <a:ext cx="10515600" cy="91263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FF2555-A317-4849-95B6-47DEF673D7E3}">
      <dsp:nvSpPr>
        <dsp:cNvPr id="0" name=""/>
        <dsp:cNvSpPr/>
      </dsp:nvSpPr>
      <dsp:spPr>
        <a:xfrm>
          <a:off x="270338" y="2495090"/>
          <a:ext cx="501947" cy="50194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91D8BC-D389-4F3D-9C5A-C1CD4A549047}">
      <dsp:nvSpPr>
        <dsp:cNvPr id="0" name=""/>
        <dsp:cNvSpPr/>
      </dsp:nvSpPr>
      <dsp:spPr>
        <a:xfrm>
          <a:off x="1048357" y="2289747"/>
          <a:ext cx="9459448" cy="912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587" tIns="96587" rIns="96587" bIns="96587" numCol="1" spcCol="1270" anchor="ctr" anchorCtr="0">
          <a:noAutofit/>
        </a:bodyPr>
        <a:lstStyle/>
        <a:p>
          <a:pPr marL="0" lvl="0" indent="0" algn="l" defTabSz="977900">
            <a:lnSpc>
              <a:spcPct val="100000"/>
            </a:lnSpc>
            <a:spcBef>
              <a:spcPct val="0"/>
            </a:spcBef>
            <a:spcAft>
              <a:spcPct val="35000"/>
            </a:spcAft>
            <a:buNone/>
          </a:pPr>
          <a:r>
            <a:rPr lang="en-GB" sz="2200" kern="1200" dirty="0"/>
            <a:t>Teaching and Learning for Session 20212022-2</a:t>
          </a:r>
          <a:endParaRPr lang="en-US" sz="2200" kern="1200" dirty="0"/>
        </a:p>
      </dsp:txBody>
      <dsp:txXfrm>
        <a:off x="1048357" y="2289747"/>
        <a:ext cx="9459448" cy="912631"/>
      </dsp:txXfrm>
    </dsp:sp>
    <dsp:sp modelId="{60CC22D5-DD34-4F61-B72A-472A8608B9D1}">
      <dsp:nvSpPr>
        <dsp:cNvPr id="0" name=""/>
        <dsp:cNvSpPr/>
      </dsp:nvSpPr>
      <dsp:spPr>
        <a:xfrm>
          <a:off x="-5732" y="3430537"/>
          <a:ext cx="10515600" cy="91263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2CE6FE-8EE3-437F-A7E8-35E18CA0E071}">
      <dsp:nvSpPr>
        <dsp:cNvPr id="0" name=""/>
        <dsp:cNvSpPr/>
      </dsp:nvSpPr>
      <dsp:spPr>
        <a:xfrm>
          <a:off x="270338" y="3635879"/>
          <a:ext cx="501947" cy="50194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4616B7-4E40-4983-8E2A-C23A05FBA40B}">
      <dsp:nvSpPr>
        <dsp:cNvPr id="0" name=""/>
        <dsp:cNvSpPr/>
      </dsp:nvSpPr>
      <dsp:spPr>
        <a:xfrm>
          <a:off x="1034830" y="3537883"/>
          <a:ext cx="9486502" cy="813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277" tIns="91277" rIns="91277" bIns="91277" numCol="1" spcCol="1270" anchor="ctr" anchorCtr="0">
          <a:noAutofit/>
        </a:bodyPr>
        <a:lstStyle/>
        <a:p>
          <a:pPr marL="0" lvl="0" indent="0" algn="l" defTabSz="977900">
            <a:lnSpc>
              <a:spcPct val="100000"/>
            </a:lnSpc>
            <a:spcBef>
              <a:spcPct val="0"/>
            </a:spcBef>
            <a:spcAft>
              <a:spcPct val="35000"/>
            </a:spcAft>
            <a:buNone/>
          </a:pPr>
          <a:r>
            <a:rPr lang="en-GB" sz="2200" kern="1200" dirty="0"/>
            <a:t>Course Registration for Session 20212022-2</a:t>
          </a:r>
          <a:endParaRPr lang="en-US" sz="2200" kern="1200" dirty="0"/>
        </a:p>
      </dsp:txBody>
      <dsp:txXfrm>
        <a:off x="1034830" y="3537883"/>
        <a:ext cx="9486502" cy="8134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DE015E-A023-46E4-9805-490F53194C96}">
      <dsp:nvSpPr>
        <dsp:cNvPr id="0" name=""/>
        <dsp:cNvSpPr/>
      </dsp:nvSpPr>
      <dsp:spPr>
        <a:xfrm rot="5400000">
          <a:off x="-161723" y="166235"/>
          <a:ext cx="1078153" cy="75470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GB" sz="2100" kern="1200" dirty="0"/>
            <a:t>1</a:t>
          </a:r>
        </a:p>
      </dsp:txBody>
      <dsp:txXfrm rot="-5400000">
        <a:off x="1" y="381866"/>
        <a:ext cx="754707" cy="323446"/>
      </dsp:txXfrm>
    </dsp:sp>
    <dsp:sp modelId="{DAEE5584-178D-4945-B626-358CFA503561}">
      <dsp:nvSpPr>
        <dsp:cNvPr id="0" name=""/>
        <dsp:cNvSpPr/>
      </dsp:nvSpPr>
      <dsp:spPr>
        <a:xfrm rot="5400000">
          <a:off x="5284753" y="-4525533"/>
          <a:ext cx="700799" cy="976089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None/>
          </a:pPr>
          <a:r>
            <a:rPr lang="en-GB" sz="1600" b="1" kern="1200" dirty="0"/>
            <a:t>Do course registration</a:t>
          </a:r>
        </a:p>
        <a:p>
          <a:pPr marL="114300" lvl="1" indent="-114300" algn="l" defTabSz="622300">
            <a:lnSpc>
              <a:spcPct val="90000"/>
            </a:lnSpc>
            <a:spcBef>
              <a:spcPct val="0"/>
            </a:spcBef>
            <a:spcAft>
              <a:spcPct val="15000"/>
            </a:spcAft>
            <a:buNone/>
          </a:pPr>
          <a:r>
            <a:rPr lang="en-GB" sz="1400" kern="1200" dirty="0"/>
            <a:t>- The due date is by 18</a:t>
          </a:r>
          <a:r>
            <a:rPr lang="en-GB" sz="1400" kern="1200" baseline="30000" dirty="0"/>
            <a:t>th</a:t>
          </a:r>
          <a:r>
            <a:rPr lang="en-GB" sz="1400" kern="1200" dirty="0"/>
            <a:t> March 2022 </a:t>
          </a:r>
        </a:p>
      </dsp:txBody>
      <dsp:txXfrm rot="-5400000">
        <a:off x="754707" y="38723"/>
        <a:ext cx="9726682" cy="632379"/>
      </dsp:txXfrm>
    </dsp:sp>
    <dsp:sp modelId="{875B7349-9BA7-4EA6-9A96-3FB9C085D4A8}">
      <dsp:nvSpPr>
        <dsp:cNvPr id="0" name=""/>
        <dsp:cNvSpPr/>
      </dsp:nvSpPr>
      <dsp:spPr>
        <a:xfrm rot="5400000">
          <a:off x="-161723" y="1150449"/>
          <a:ext cx="1078153" cy="75470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GB" sz="2100" kern="1200" dirty="0"/>
            <a:t>2</a:t>
          </a:r>
        </a:p>
      </dsp:txBody>
      <dsp:txXfrm rot="-5400000">
        <a:off x="1" y="1366080"/>
        <a:ext cx="754707" cy="323446"/>
      </dsp:txXfrm>
    </dsp:sp>
    <dsp:sp modelId="{08777686-6B78-4644-9AA3-1219BA9AAA69}">
      <dsp:nvSpPr>
        <dsp:cNvPr id="0" name=""/>
        <dsp:cNvSpPr/>
      </dsp:nvSpPr>
      <dsp:spPr>
        <a:xfrm rot="5400000">
          <a:off x="5284753" y="-3541319"/>
          <a:ext cx="700799" cy="976089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None/>
          </a:pPr>
          <a:r>
            <a:rPr lang="en-GB" sz="1600" b="1" kern="1200" dirty="0"/>
            <a:t>Join the Bridging </a:t>
          </a:r>
          <a:r>
            <a:rPr lang="en-GB" sz="1600" b="1" kern="1200" dirty="0" err="1"/>
            <a:t>Whatsapp</a:t>
          </a:r>
          <a:r>
            <a:rPr lang="en-GB" sz="1600" b="1" kern="1200" dirty="0"/>
            <a:t> group</a:t>
          </a:r>
          <a:br>
            <a:rPr lang="en-GB" sz="1600" b="1" kern="1200" dirty="0"/>
          </a:br>
          <a:r>
            <a:rPr lang="en-GB" sz="1600" b="1" kern="1200" dirty="0">
              <a:hlinkClick xmlns:r="http://schemas.openxmlformats.org/officeDocument/2006/relationships" r:id="rId1"/>
            </a:rPr>
            <a:t>https://chat.whatsapp.com/GitQdBqWtgD8v7k89BoSI5</a:t>
          </a:r>
          <a:r>
            <a:rPr lang="en-GB" sz="1600" b="1" kern="1200" dirty="0"/>
            <a:t> or scan here </a:t>
          </a:r>
          <a:r>
            <a:rPr lang="en-GB" sz="1600" b="1" kern="1200" dirty="0">
              <a:sym typeface="Wingdings" panose="05000000000000000000" pitchFamily="2" charset="2"/>
            </a:rPr>
            <a:t></a:t>
          </a:r>
          <a:endParaRPr lang="en-GB" sz="1600" b="0" kern="1200" dirty="0"/>
        </a:p>
      </dsp:txBody>
      <dsp:txXfrm rot="-5400000">
        <a:off x="754707" y="1022937"/>
        <a:ext cx="9726682" cy="632379"/>
      </dsp:txXfrm>
    </dsp:sp>
    <dsp:sp modelId="{1ED66449-0A1B-4876-AB14-F565283D42A7}">
      <dsp:nvSpPr>
        <dsp:cNvPr id="0" name=""/>
        <dsp:cNvSpPr/>
      </dsp:nvSpPr>
      <dsp:spPr>
        <a:xfrm rot="5400000">
          <a:off x="-161723" y="2134663"/>
          <a:ext cx="1078153" cy="75470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GB" sz="2100" kern="1200" dirty="0"/>
            <a:t>3</a:t>
          </a:r>
        </a:p>
      </dsp:txBody>
      <dsp:txXfrm rot="-5400000">
        <a:off x="1" y="2350294"/>
        <a:ext cx="754707" cy="323446"/>
      </dsp:txXfrm>
    </dsp:sp>
    <dsp:sp modelId="{696D6B40-5FB9-4089-81B3-F44C51F6FD0F}">
      <dsp:nvSpPr>
        <dsp:cNvPr id="0" name=""/>
        <dsp:cNvSpPr/>
      </dsp:nvSpPr>
      <dsp:spPr>
        <a:xfrm rot="5400000">
          <a:off x="5284753" y="-2557106"/>
          <a:ext cx="700799" cy="976089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None/>
          </a:pPr>
          <a:r>
            <a:rPr lang="en-GB" sz="1600" b="1" kern="1200" dirty="0"/>
            <a:t>Fill up all the Survey form in Registration Kit Website</a:t>
          </a:r>
        </a:p>
        <a:p>
          <a:pPr marL="171450" lvl="1" indent="-171450" algn="l" defTabSz="711200">
            <a:lnSpc>
              <a:spcPct val="90000"/>
            </a:lnSpc>
            <a:spcBef>
              <a:spcPct val="0"/>
            </a:spcBef>
            <a:spcAft>
              <a:spcPct val="15000"/>
            </a:spcAft>
            <a:buNone/>
          </a:pPr>
          <a:r>
            <a:rPr lang="en-GB" sz="1600" b="1" kern="1200" dirty="0">
              <a:hlinkClick xmlns:r="http://schemas.openxmlformats.org/officeDocument/2006/relationships" r:id="rId2"/>
            </a:rPr>
            <a:t>https://studentppi.utmspace.edu.my/?p=6861</a:t>
          </a:r>
          <a:endParaRPr lang="en-GB" sz="1600" b="1" kern="1200" dirty="0"/>
        </a:p>
      </dsp:txBody>
      <dsp:txXfrm rot="-5400000">
        <a:off x="754707" y="2007150"/>
        <a:ext cx="9726682" cy="632379"/>
      </dsp:txXfrm>
    </dsp:sp>
    <dsp:sp modelId="{7A60708C-9035-437B-8163-20DBEFDCEFE9}">
      <dsp:nvSpPr>
        <dsp:cNvPr id="0" name=""/>
        <dsp:cNvSpPr/>
      </dsp:nvSpPr>
      <dsp:spPr>
        <a:xfrm rot="5400000">
          <a:off x="-161723" y="3118876"/>
          <a:ext cx="1078153" cy="75470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GB" sz="2100" kern="1200" dirty="0"/>
            <a:t>4</a:t>
          </a:r>
        </a:p>
      </dsp:txBody>
      <dsp:txXfrm rot="-5400000">
        <a:off x="1" y="3334507"/>
        <a:ext cx="754707" cy="323446"/>
      </dsp:txXfrm>
    </dsp:sp>
    <dsp:sp modelId="{747CBAF1-7D8D-4D46-9F4F-F81D2E494738}">
      <dsp:nvSpPr>
        <dsp:cNvPr id="0" name=""/>
        <dsp:cNvSpPr/>
      </dsp:nvSpPr>
      <dsp:spPr>
        <a:xfrm rot="5400000">
          <a:off x="5284753" y="-1572892"/>
          <a:ext cx="700799" cy="976089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None/>
          </a:pPr>
          <a:r>
            <a:rPr lang="en-GB" sz="1600" b="1" i="0" kern="1200" dirty="0"/>
            <a:t>Wait for the student’s </a:t>
          </a:r>
          <a:r>
            <a:rPr lang="en-GB" sz="1600" b="1" i="0" kern="1200" dirty="0" err="1"/>
            <a:t>listname</a:t>
          </a:r>
          <a:r>
            <a:rPr lang="en-GB" sz="1600" b="1" i="0" kern="1200" dirty="0"/>
            <a:t> by section and timetable to be released on student portal </a:t>
          </a:r>
        </a:p>
        <a:p>
          <a:pPr marL="114300" lvl="1" indent="-114300" algn="l" defTabSz="622300">
            <a:lnSpc>
              <a:spcPct val="90000"/>
            </a:lnSpc>
            <a:spcBef>
              <a:spcPct val="0"/>
            </a:spcBef>
            <a:spcAft>
              <a:spcPct val="15000"/>
            </a:spcAft>
            <a:buNone/>
          </a:pPr>
          <a:r>
            <a:rPr lang="en-GB" sz="1400" kern="1200" dirty="0"/>
            <a:t>-check the registration kit website daily. It will be released by 19</a:t>
          </a:r>
          <a:r>
            <a:rPr lang="en-GB" sz="1400" kern="1200" baseline="30000" dirty="0"/>
            <a:t>th</a:t>
          </a:r>
          <a:r>
            <a:rPr lang="en-GB" sz="1400" kern="1200" dirty="0"/>
            <a:t> March and updated everyday until Week 2. Will also be informed through </a:t>
          </a:r>
          <a:r>
            <a:rPr lang="en-GB" sz="1400" kern="1200" dirty="0" err="1"/>
            <a:t>whatsapp</a:t>
          </a:r>
          <a:r>
            <a:rPr lang="en-GB" sz="1400" kern="1200" dirty="0"/>
            <a:t> group</a:t>
          </a:r>
        </a:p>
      </dsp:txBody>
      <dsp:txXfrm rot="-5400000">
        <a:off x="754707" y="2991364"/>
        <a:ext cx="9726682" cy="632379"/>
      </dsp:txXfrm>
    </dsp:sp>
    <dsp:sp modelId="{B29CE79A-46F2-4B16-B32A-69658B6585C3}">
      <dsp:nvSpPr>
        <dsp:cNvPr id="0" name=""/>
        <dsp:cNvSpPr/>
      </dsp:nvSpPr>
      <dsp:spPr>
        <a:xfrm rot="5400000">
          <a:off x="-231614" y="4141133"/>
          <a:ext cx="1217936" cy="75470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GB" sz="2100" kern="1200" dirty="0"/>
            <a:t>5</a:t>
          </a:r>
        </a:p>
      </dsp:txBody>
      <dsp:txXfrm rot="-5400000">
        <a:off x="1" y="4286873"/>
        <a:ext cx="754707" cy="463229"/>
      </dsp:txXfrm>
    </dsp:sp>
    <dsp:sp modelId="{2B8F3512-FFC5-4722-8362-1575A114E6C5}">
      <dsp:nvSpPr>
        <dsp:cNvPr id="0" name=""/>
        <dsp:cNvSpPr/>
      </dsp:nvSpPr>
      <dsp:spPr>
        <a:xfrm rot="5400000">
          <a:off x="5223335" y="-531955"/>
          <a:ext cx="823635" cy="976089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None/>
          </a:pPr>
          <a:r>
            <a:rPr lang="en-GB" sz="1600" b="1" kern="1200" dirty="0"/>
            <a:t>Attend the online class</a:t>
          </a:r>
        </a:p>
        <a:p>
          <a:pPr marL="114300" lvl="1" indent="-114300" algn="l" defTabSz="577850">
            <a:lnSpc>
              <a:spcPct val="90000"/>
            </a:lnSpc>
            <a:spcBef>
              <a:spcPct val="0"/>
            </a:spcBef>
            <a:spcAft>
              <a:spcPct val="15000"/>
            </a:spcAft>
            <a:buNone/>
          </a:pPr>
          <a:r>
            <a:rPr lang="en-GB" sz="1300" kern="1200" dirty="0"/>
            <a:t>- Once you know which section you are in, you can refer to the timetable to attend lecture by clicking on the Blackboard Collaborate link. You can join the class even without having Blackboard account.</a:t>
          </a:r>
          <a:endParaRPr lang="en-GB" sz="1600" b="1" kern="1200" dirty="0"/>
        </a:p>
      </dsp:txBody>
      <dsp:txXfrm rot="-5400000">
        <a:off x="754707" y="3976880"/>
        <a:ext cx="9720685" cy="743221"/>
      </dsp:txXfrm>
    </dsp:sp>
    <dsp:sp modelId="{DBB13733-02A9-4F82-A5E6-D5AD2291C917}">
      <dsp:nvSpPr>
        <dsp:cNvPr id="0" name=""/>
        <dsp:cNvSpPr/>
      </dsp:nvSpPr>
      <dsp:spPr>
        <a:xfrm rot="5400000">
          <a:off x="-161723" y="5231599"/>
          <a:ext cx="1078153" cy="754707"/>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GB" sz="2100" kern="1200" dirty="0"/>
            <a:t>6</a:t>
          </a:r>
        </a:p>
      </dsp:txBody>
      <dsp:txXfrm rot="-5400000">
        <a:off x="1" y="5447230"/>
        <a:ext cx="754707" cy="323446"/>
      </dsp:txXfrm>
    </dsp:sp>
    <dsp:sp modelId="{A768C55B-8BE9-4219-93B3-BD7FD8485730}">
      <dsp:nvSpPr>
        <dsp:cNvPr id="0" name=""/>
        <dsp:cNvSpPr/>
      </dsp:nvSpPr>
      <dsp:spPr>
        <a:xfrm rot="5400000">
          <a:off x="5284753" y="535317"/>
          <a:ext cx="700799" cy="976089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None/>
          </a:pPr>
          <a:r>
            <a:rPr lang="en-GB" sz="1600" b="1" kern="1200" dirty="0"/>
            <a:t>Blackboard Account</a:t>
          </a:r>
        </a:p>
        <a:p>
          <a:pPr marL="171450" lvl="1" indent="-171450" algn="l" defTabSz="711200">
            <a:lnSpc>
              <a:spcPct val="90000"/>
            </a:lnSpc>
            <a:spcBef>
              <a:spcPct val="0"/>
            </a:spcBef>
            <a:spcAft>
              <a:spcPct val="15000"/>
            </a:spcAft>
            <a:buNone/>
          </a:pPr>
          <a:r>
            <a:rPr lang="en-GB" sz="1600" b="1" kern="1200" dirty="0"/>
            <a:t>- </a:t>
          </a:r>
          <a:r>
            <a:rPr lang="en-GB" sz="1600" b="0" kern="1200" dirty="0"/>
            <a:t>We will try to create your BB account during week 1 Lecture. For now you can just attend the class using the link provided in the timetable.</a:t>
          </a:r>
        </a:p>
      </dsp:txBody>
      <dsp:txXfrm rot="-5400000">
        <a:off x="754707" y="5099573"/>
        <a:ext cx="9726682" cy="63237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42956-F58B-4519-8A72-D6B1426867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0E1D355-97DC-4B54-940B-D0B5F15E0B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0CDEAE2-7DAF-4406-9AD2-BF385DA3A236}"/>
              </a:ext>
            </a:extLst>
          </p:cNvPr>
          <p:cNvSpPr>
            <a:spLocks noGrp="1"/>
          </p:cNvSpPr>
          <p:nvPr>
            <p:ph type="dt" sz="half" idx="10"/>
          </p:nvPr>
        </p:nvSpPr>
        <p:spPr/>
        <p:txBody>
          <a:bodyPr/>
          <a:lstStyle/>
          <a:p>
            <a:fld id="{02AC24A9-CCB6-4F8D-B8DB-C2F3692CFA5A}" type="datetimeFigureOut">
              <a:rPr lang="en-US" smtClean="0"/>
              <a:t>3/15/2022</a:t>
            </a:fld>
            <a:endParaRPr lang="en-US" dirty="0"/>
          </a:p>
        </p:txBody>
      </p:sp>
      <p:sp>
        <p:nvSpPr>
          <p:cNvPr id="5" name="Footer Placeholder 4">
            <a:extLst>
              <a:ext uri="{FF2B5EF4-FFF2-40B4-BE49-F238E27FC236}">
                <a16:creationId xmlns:a16="http://schemas.microsoft.com/office/drawing/2014/main" id="{89466E5B-7174-4726-A8CE-3478AC4AF6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C6507BB-6F2A-406E-9D3E-8445DFC96981}"/>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4054243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C468C-BC32-443F-BA61-45F6186C946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501C5D9-6B76-466D-80EF-B96417BB60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8B96A0-6426-4102-9F90-C15E4824922B}"/>
              </a:ext>
            </a:extLst>
          </p:cNvPr>
          <p:cNvSpPr>
            <a:spLocks noGrp="1"/>
          </p:cNvSpPr>
          <p:nvPr>
            <p:ph type="dt" sz="half" idx="10"/>
          </p:nvPr>
        </p:nvSpPr>
        <p:spPr/>
        <p:txBody>
          <a:bodyPr/>
          <a:lstStyle/>
          <a:p>
            <a:fld id="{02AC24A9-CCB6-4F8D-B8DB-C2F3692CFA5A}" type="datetimeFigureOut">
              <a:rPr lang="en-US" smtClean="0"/>
              <a:t>3/15/2022</a:t>
            </a:fld>
            <a:endParaRPr lang="en-US"/>
          </a:p>
        </p:txBody>
      </p:sp>
      <p:sp>
        <p:nvSpPr>
          <p:cNvPr id="5" name="Footer Placeholder 4">
            <a:extLst>
              <a:ext uri="{FF2B5EF4-FFF2-40B4-BE49-F238E27FC236}">
                <a16:creationId xmlns:a16="http://schemas.microsoft.com/office/drawing/2014/main" id="{400C941E-193F-4096-BBD5-1D8E6A75C6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3B2ACC-326C-40CC-B960-4437DE421DFA}"/>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05552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26CAD8-2868-4138-922A-E77E71DCEEB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5A0D5B-AE73-4D69-9C21-A0040ED426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4F59FF-ACD0-4CC7-936C-0F94C5A512ED}"/>
              </a:ext>
            </a:extLst>
          </p:cNvPr>
          <p:cNvSpPr>
            <a:spLocks noGrp="1"/>
          </p:cNvSpPr>
          <p:nvPr>
            <p:ph type="dt" sz="half" idx="10"/>
          </p:nvPr>
        </p:nvSpPr>
        <p:spPr/>
        <p:txBody>
          <a:bodyPr/>
          <a:lstStyle/>
          <a:p>
            <a:fld id="{02AC24A9-CCB6-4F8D-B8DB-C2F3692CFA5A}" type="datetimeFigureOut">
              <a:rPr lang="en-US" smtClean="0"/>
              <a:t>3/15/2022</a:t>
            </a:fld>
            <a:endParaRPr lang="en-US"/>
          </a:p>
        </p:txBody>
      </p:sp>
      <p:sp>
        <p:nvSpPr>
          <p:cNvPr id="5" name="Footer Placeholder 4">
            <a:extLst>
              <a:ext uri="{FF2B5EF4-FFF2-40B4-BE49-F238E27FC236}">
                <a16:creationId xmlns:a16="http://schemas.microsoft.com/office/drawing/2014/main" id="{8507A53B-D9EC-4E68-A674-B8B9FA93D6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58A92E-B7D8-4B3F-B893-268D277408F4}"/>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90679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B3796-07A1-4DD0-8111-4A2013386F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2ECFA3F-500C-4634-9FCE-5D98AE1441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75D6AA-19C5-4442-8791-07344E1E338D}"/>
              </a:ext>
            </a:extLst>
          </p:cNvPr>
          <p:cNvSpPr>
            <a:spLocks noGrp="1"/>
          </p:cNvSpPr>
          <p:nvPr>
            <p:ph type="dt" sz="half" idx="10"/>
          </p:nvPr>
        </p:nvSpPr>
        <p:spPr/>
        <p:txBody>
          <a:bodyPr/>
          <a:lstStyle/>
          <a:p>
            <a:fld id="{02AC24A9-CCB6-4F8D-B8DB-C2F3692CFA5A}" type="datetimeFigureOut">
              <a:rPr lang="en-US" smtClean="0"/>
              <a:t>3/15/2022</a:t>
            </a:fld>
            <a:endParaRPr lang="en-US"/>
          </a:p>
        </p:txBody>
      </p:sp>
      <p:sp>
        <p:nvSpPr>
          <p:cNvPr id="5" name="Footer Placeholder 4">
            <a:extLst>
              <a:ext uri="{FF2B5EF4-FFF2-40B4-BE49-F238E27FC236}">
                <a16:creationId xmlns:a16="http://schemas.microsoft.com/office/drawing/2014/main" id="{1031AEEA-A2AC-4390-97FE-FF19A26172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2C01F5-F685-4160-A540-1108405E3C5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62450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02BA8-3ADB-40E3-970D-B753073249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5DA244-94B6-4EE4-B946-2D57009193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C56BF6-CF2A-4BCF-AF9A-27704C532981}"/>
              </a:ext>
            </a:extLst>
          </p:cNvPr>
          <p:cNvSpPr>
            <a:spLocks noGrp="1"/>
          </p:cNvSpPr>
          <p:nvPr>
            <p:ph type="dt" sz="half" idx="10"/>
          </p:nvPr>
        </p:nvSpPr>
        <p:spPr/>
        <p:txBody>
          <a:bodyPr/>
          <a:lstStyle/>
          <a:p>
            <a:fld id="{02AC24A9-CCB6-4F8D-B8DB-C2F3692CFA5A}" type="datetimeFigureOut">
              <a:rPr lang="en-US" smtClean="0"/>
              <a:t>3/15/2022</a:t>
            </a:fld>
            <a:endParaRPr lang="en-US"/>
          </a:p>
        </p:txBody>
      </p:sp>
      <p:sp>
        <p:nvSpPr>
          <p:cNvPr id="5" name="Footer Placeholder 4">
            <a:extLst>
              <a:ext uri="{FF2B5EF4-FFF2-40B4-BE49-F238E27FC236}">
                <a16:creationId xmlns:a16="http://schemas.microsoft.com/office/drawing/2014/main" id="{6809A54B-C717-4F3D-A085-0CD3F5DE39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EDB7F0-8990-49FB-BE67-E2ABF6C8ABE9}"/>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875624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1D206-A703-465A-BC52-F9184EDCD4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D674A9-62CE-4470-B5BC-36E323C449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6915266-3FF9-466E-909A-84B99022F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50965F8-97EB-4B8B-9B82-E2783B88CE6E}"/>
              </a:ext>
            </a:extLst>
          </p:cNvPr>
          <p:cNvSpPr>
            <a:spLocks noGrp="1"/>
          </p:cNvSpPr>
          <p:nvPr>
            <p:ph type="dt" sz="half" idx="10"/>
          </p:nvPr>
        </p:nvSpPr>
        <p:spPr/>
        <p:txBody>
          <a:bodyPr/>
          <a:lstStyle/>
          <a:p>
            <a:fld id="{02AC24A9-CCB6-4F8D-B8DB-C2F3692CFA5A}" type="datetimeFigureOut">
              <a:rPr lang="en-US" smtClean="0"/>
              <a:t>3/15/2022</a:t>
            </a:fld>
            <a:endParaRPr lang="en-US"/>
          </a:p>
        </p:txBody>
      </p:sp>
      <p:sp>
        <p:nvSpPr>
          <p:cNvPr id="6" name="Footer Placeholder 5">
            <a:extLst>
              <a:ext uri="{FF2B5EF4-FFF2-40B4-BE49-F238E27FC236}">
                <a16:creationId xmlns:a16="http://schemas.microsoft.com/office/drawing/2014/main" id="{FDF56B38-7C13-49BA-96FD-DC939CA62F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BB9DE2-96B4-46FA-B993-E2781E3601B4}"/>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122067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3D6D1-BC12-430F-BE6C-5A93B8EE03F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570897-57B6-416F-B4C8-A4F6E33247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EE0DCE-4BEB-431B-AFAE-1DCCBAA2D8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3CA1342-F8B0-422B-B534-8DEDD1C174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914180-2E83-446F-BE96-B9162B0650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77D54A5-75B3-4B82-82AD-263A6A6A7EB3}"/>
              </a:ext>
            </a:extLst>
          </p:cNvPr>
          <p:cNvSpPr>
            <a:spLocks noGrp="1"/>
          </p:cNvSpPr>
          <p:nvPr>
            <p:ph type="dt" sz="half" idx="10"/>
          </p:nvPr>
        </p:nvSpPr>
        <p:spPr/>
        <p:txBody>
          <a:bodyPr/>
          <a:lstStyle/>
          <a:p>
            <a:fld id="{02AC24A9-CCB6-4F8D-B8DB-C2F3692CFA5A}" type="datetimeFigureOut">
              <a:rPr lang="en-US" smtClean="0"/>
              <a:t>3/15/2022</a:t>
            </a:fld>
            <a:endParaRPr lang="en-US"/>
          </a:p>
        </p:txBody>
      </p:sp>
      <p:sp>
        <p:nvSpPr>
          <p:cNvPr id="8" name="Footer Placeholder 7">
            <a:extLst>
              <a:ext uri="{FF2B5EF4-FFF2-40B4-BE49-F238E27FC236}">
                <a16:creationId xmlns:a16="http://schemas.microsoft.com/office/drawing/2014/main" id="{45E3C8A5-6569-4D95-911A-67485368A7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6F6EC9-9EE0-4D03-B388-D0BC94F30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816624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11E87-A701-4B96-9C2E-1EA2D7CB809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384ABE1-9FAC-49F3-BE92-BE0CB14D6011}"/>
              </a:ext>
            </a:extLst>
          </p:cNvPr>
          <p:cNvSpPr>
            <a:spLocks noGrp="1"/>
          </p:cNvSpPr>
          <p:nvPr>
            <p:ph type="dt" sz="half" idx="10"/>
          </p:nvPr>
        </p:nvSpPr>
        <p:spPr/>
        <p:txBody>
          <a:bodyPr/>
          <a:lstStyle/>
          <a:p>
            <a:fld id="{02AC24A9-CCB6-4F8D-B8DB-C2F3692CFA5A}" type="datetimeFigureOut">
              <a:rPr lang="en-US" smtClean="0"/>
              <a:t>3/15/2022</a:t>
            </a:fld>
            <a:endParaRPr lang="en-US"/>
          </a:p>
        </p:txBody>
      </p:sp>
      <p:sp>
        <p:nvSpPr>
          <p:cNvPr id="4" name="Footer Placeholder 3">
            <a:extLst>
              <a:ext uri="{FF2B5EF4-FFF2-40B4-BE49-F238E27FC236}">
                <a16:creationId xmlns:a16="http://schemas.microsoft.com/office/drawing/2014/main" id="{FB63EED3-4FBA-4290-B281-74EE476B38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6310B6-2755-4149-8C93-DA2B4F15243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44877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159734-9EAC-4FF9-A30B-8D4B2B692DBE}"/>
              </a:ext>
            </a:extLst>
          </p:cNvPr>
          <p:cNvSpPr>
            <a:spLocks noGrp="1"/>
          </p:cNvSpPr>
          <p:nvPr>
            <p:ph type="dt" sz="half" idx="10"/>
          </p:nvPr>
        </p:nvSpPr>
        <p:spPr/>
        <p:txBody>
          <a:bodyPr/>
          <a:lstStyle/>
          <a:p>
            <a:fld id="{02AC24A9-CCB6-4F8D-B8DB-C2F3692CFA5A}" type="datetimeFigureOut">
              <a:rPr lang="en-US" smtClean="0"/>
              <a:t>3/15/2022</a:t>
            </a:fld>
            <a:endParaRPr lang="en-US"/>
          </a:p>
        </p:txBody>
      </p:sp>
      <p:sp>
        <p:nvSpPr>
          <p:cNvPr id="3" name="Footer Placeholder 2">
            <a:extLst>
              <a:ext uri="{FF2B5EF4-FFF2-40B4-BE49-F238E27FC236}">
                <a16:creationId xmlns:a16="http://schemas.microsoft.com/office/drawing/2014/main" id="{8943A744-A53B-49BC-AF29-EECA52C44D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D6E8D4-EFE1-4B66-9C5A-FDA8E1D85B0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65340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B7CDF-B691-4E11-AA0E-40404510D0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8D4A981-234A-4D05-B8C8-021FFFED0A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2158C8-E16D-44CD-946C-E5A40DB017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AC30B9-0DCA-419D-992D-DFDB8B94A155}"/>
              </a:ext>
            </a:extLst>
          </p:cNvPr>
          <p:cNvSpPr>
            <a:spLocks noGrp="1"/>
          </p:cNvSpPr>
          <p:nvPr>
            <p:ph type="dt" sz="half" idx="10"/>
          </p:nvPr>
        </p:nvSpPr>
        <p:spPr/>
        <p:txBody>
          <a:bodyPr/>
          <a:lstStyle/>
          <a:p>
            <a:fld id="{02AC24A9-CCB6-4F8D-B8DB-C2F3692CFA5A}" type="datetimeFigureOut">
              <a:rPr lang="en-US" smtClean="0"/>
              <a:t>3/15/2022</a:t>
            </a:fld>
            <a:endParaRPr lang="en-US"/>
          </a:p>
        </p:txBody>
      </p:sp>
      <p:sp>
        <p:nvSpPr>
          <p:cNvPr id="6" name="Footer Placeholder 5">
            <a:extLst>
              <a:ext uri="{FF2B5EF4-FFF2-40B4-BE49-F238E27FC236}">
                <a16:creationId xmlns:a16="http://schemas.microsoft.com/office/drawing/2014/main" id="{F9880C60-6535-426D-9B57-572E1F6088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1EDA3F-F32E-450A-A23A-99419B1F0DF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609384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2C61C-4EAF-454B-B25A-2B9A3F3509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B41EA0B-41AD-4BB4-A0F3-8AC6DE9F65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9D4486F-3011-4BBD-BD21-895E4460AD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8BC80A-AECD-48D0-8660-E92E1FEC9524}"/>
              </a:ext>
            </a:extLst>
          </p:cNvPr>
          <p:cNvSpPr>
            <a:spLocks noGrp="1"/>
          </p:cNvSpPr>
          <p:nvPr>
            <p:ph type="dt" sz="half" idx="10"/>
          </p:nvPr>
        </p:nvSpPr>
        <p:spPr/>
        <p:txBody>
          <a:bodyPr/>
          <a:lstStyle/>
          <a:p>
            <a:fld id="{02AC24A9-CCB6-4F8D-B8DB-C2F3692CFA5A}" type="datetimeFigureOut">
              <a:rPr lang="en-US" smtClean="0"/>
              <a:t>3/15/2022</a:t>
            </a:fld>
            <a:endParaRPr lang="en-US"/>
          </a:p>
        </p:txBody>
      </p:sp>
      <p:sp>
        <p:nvSpPr>
          <p:cNvPr id="6" name="Footer Placeholder 5">
            <a:extLst>
              <a:ext uri="{FF2B5EF4-FFF2-40B4-BE49-F238E27FC236}">
                <a16:creationId xmlns:a16="http://schemas.microsoft.com/office/drawing/2014/main" id="{F556A6F3-EC0F-469C-BCBE-52E16C4C25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B13F38-0B66-49EF-BC8D-A65372FD4366}"/>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594589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149B71-72EC-4F12-BF56-EDA89D3A73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A4CC37F-CD93-44A4-B60D-AE3BCFBA23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E8CF07-3510-4FE4-A81B-970093B6B6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3/15/2022</a:t>
            </a:fld>
            <a:endParaRPr lang="en-US"/>
          </a:p>
        </p:txBody>
      </p:sp>
      <p:sp>
        <p:nvSpPr>
          <p:cNvPr id="5" name="Footer Placeholder 4">
            <a:extLst>
              <a:ext uri="{FF2B5EF4-FFF2-40B4-BE49-F238E27FC236}">
                <a16:creationId xmlns:a16="http://schemas.microsoft.com/office/drawing/2014/main" id="{DE5BDE7E-E8B5-41E7-B250-5CCE137092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9E845F-E725-483A-AD5E-84EA730E9E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353895926"/>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studentppi.utmspace.edu.my/?cat=6"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2.jp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image" Target="../media/image13.emf"/><Relationship Id="rId7" Type="http://schemas.openxmlformats.org/officeDocument/2006/relationships/hyperlink" Target="https://studentppi.utmspace.edu.my/wp-content/uploads/2021/03/Sample-Course-Registration-for-Repeating-Student-.pdf" TargetMode="External"/><Relationship Id="rId2" Type="http://schemas.openxmlformats.org/officeDocument/2006/relationships/hyperlink" Target="https://studentppi.utmspace.edu.my/?p=6861" TargetMode="External"/><Relationship Id="rId1" Type="http://schemas.openxmlformats.org/officeDocument/2006/relationships/slideLayout" Target="../slideLayouts/slideLayout2.xml"/><Relationship Id="rId6" Type="http://schemas.openxmlformats.org/officeDocument/2006/relationships/hyperlink" Target="https://studentppi.utmspace.edu.my/wp-content/uploads/2021/03/Sample-Course-Registration-for-Social-Science-or-Management-Student-.pdf" TargetMode="External"/><Relationship Id="rId5" Type="http://schemas.openxmlformats.org/officeDocument/2006/relationships/hyperlink" Target="https://studentppi.utmspace.edu.my/wp-content/uploads/2021/03/Sample-Course-Registration-for-Computer-Science-Student-.pdf" TargetMode="External"/><Relationship Id="rId4" Type="http://schemas.openxmlformats.org/officeDocument/2006/relationships/hyperlink" Target="https://studentppi.utmspace.edu.my/wp-content/uploads/2021/03/Sample-Course-Registration-for-Engineering-Student-.pdf"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studentppi.utmspace.edu.my/wp-content/uploads/2021/02/NEW-edited-2020-ACADEMIC-GUIDELINES-BRIDGING.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utmspace.blackboard.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utmidp@utmspace.edu.my"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DB289-FF54-48BB-BA38-75BEA45D16ED}"/>
              </a:ext>
            </a:extLst>
          </p:cNvPr>
          <p:cNvSpPr>
            <a:spLocks noGrp="1"/>
          </p:cNvSpPr>
          <p:nvPr>
            <p:ph type="ctrTitle"/>
          </p:nvPr>
        </p:nvSpPr>
        <p:spPr>
          <a:xfrm>
            <a:off x="477980" y="923754"/>
            <a:ext cx="5618020" cy="3204134"/>
          </a:xfrm>
        </p:spPr>
        <p:txBody>
          <a:bodyPr anchor="b">
            <a:normAutofit fontScale="90000"/>
          </a:bodyPr>
          <a:lstStyle/>
          <a:p>
            <a:r>
              <a:rPr lang="en-GB" sz="5400" dirty="0"/>
              <a:t>Bridging Programme(Faculty Foundation) Session 20212022-2</a:t>
            </a:r>
          </a:p>
        </p:txBody>
      </p:sp>
      <p:sp>
        <p:nvSpPr>
          <p:cNvPr id="3" name="Subtitle 2">
            <a:extLst>
              <a:ext uri="{FF2B5EF4-FFF2-40B4-BE49-F238E27FC236}">
                <a16:creationId xmlns:a16="http://schemas.microsoft.com/office/drawing/2014/main" id="{9BE61052-29EA-4560-8CCD-D5174A0359BD}"/>
              </a:ext>
            </a:extLst>
          </p:cNvPr>
          <p:cNvSpPr>
            <a:spLocks noGrp="1"/>
          </p:cNvSpPr>
          <p:nvPr>
            <p:ph type="subTitle" idx="1"/>
          </p:nvPr>
        </p:nvSpPr>
        <p:spPr>
          <a:xfrm>
            <a:off x="477980" y="4275407"/>
            <a:ext cx="4858108" cy="2363388"/>
          </a:xfrm>
        </p:spPr>
        <p:txBody>
          <a:bodyPr>
            <a:normAutofit/>
          </a:bodyPr>
          <a:lstStyle/>
          <a:p>
            <a:r>
              <a:rPr lang="en-GB" dirty="0"/>
              <a:t>15th</a:t>
            </a:r>
            <a:r>
              <a:rPr lang="en-GB" sz="2000" dirty="0"/>
              <a:t> March 2022</a:t>
            </a:r>
          </a:p>
          <a:p>
            <a:r>
              <a:rPr lang="en-GB" sz="2000" dirty="0"/>
              <a:t>By:</a:t>
            </a:r>
          </a:p>
          <a:p>
            <a:r>
              <a:rPr lang="en-GB" sz="2000" dirty="0"/>
              <a:t>Head of Department UTM-IDP</a:t>
            </a:r>
          </a:p>
          <a:p>
            <a:r>
              <a:rPr lang="en-GB" sz="2000" dirty="0"/>
              <a:t>Mr Adrian </a:t>
            </a:r>
            <a:r>
              <a:rPr lang="en-GB" sz="2000" dirty="0" err="1"/>
              <a:t>Syah</a:t>
            </a:r>
            <a:r>
              <a:rPr lang="en-GB" sz="2000" dirty="0"/>
              <a:t> bin Halifi</a:t>
            </a:r>
          </a:p>
          <a:p>
            <a:endParaRPr lang="en-GB" sz="2000" dirty="0"/>
          </a:p>
          <a:p>
            <a:endParaRPr lang="en-GB" sz="2000" dirty="0"/>
          </a:p>
          <a:p>
            <a:endParaRPr lang="en-GB" sz="2000" dirty="0"/>
          </a:p>
          <a:p>
            <a:endParaRPr lang="en-GB" sz="2000" dirty="0"/>
          </a:p>
          <a:p>
            <a:endParaRPr lang="en-GB" sz="2000" dirty="0"/>
          </a:p>
        </p:txBody>
      </p:sp>
      <p:pic>
        <p:nvPicPr>
          <p:cNvPr id="5" name="Picture 4" descr="A picture containing drawing&#10;&#10;Description automatically generated">
            <a:extLst>
              <a:ext uri="{FF2B5EF4-FFF2-40B4-BE49-F238E27FC236}">
                <a16:creationId xmlns:a16="http://schemas.microsoft.com/office/drawing/2014/main" id="{D304CD7A-04D6-4302-A6DD-881E80F401B0}"/>
              </a:ext>
            </a:extLst>
          </p:cNvPr>
          <p:cNvPicPr>
            <a:picLocks noChangeAspect="1"/>
          </p:cNvPicPr>
          <p:nvPr/>
        </p:nvPicPr>
        <p:blipFill>
          <a:blip r:embed="rId2"/>
          <a:stretch>
            <a:fillRect/>
          </a:stretch>
        </p:blipFill>
        <p:spPr>
          <a:xfrm>
            <a:off x="6205171" y="2512708"/>
            <a:ext cx="5618020" cy="1615180"/>
          </a:xfrm>
          <a:prstGeom prst="rect">
            <a:avLst/>
          </a:prstGeom>
        </p:spPr>
      </p:pic>
    </p:spTree>
    <p:extLst>
      <p:ext uri="{BB962C8B-B14F-4D97-AF65-F5344CB8AC3E}">
        <p14:creationId xmlns:p14="http://schemas.microsoft.com/office/powerpoint/2010/main" val="4240770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072BA27-4F3C-4892-8375-D89C71E6F77D}"/>
              </a:ext>
            </a:extLst>
          </p:cNvPr>
          <p:cNvSpPr>
            <a:spLocks noGrp="1"/>
          </p:cNvSpPr>
          <p:nvPr>
            <p:ph type="title"/>
          </p:nvPr>
        </p:nvSpPr>
        <p:spPr>
          <a:xfrm>
            <a:off x="759955" y="404665"/>
            <a:ext cx="10962672" cy="994172"/>
          </a:xfrm>
        </p:spPr>
        <p:txBody>
          <a:bodyPr>
            <a:normAutofit fontScale="90000"/>
          </a:bodyPr>
          <a:lstStyle/>
          <a:p>
            <a:r>
              <a:rPr lang="en-GB" sz="5143" b="1" dirty="0">
                <a:latin typeface="Century Gothic" pitchFamily="34" charset="0"/>
              </a:rPr>
              <a:t>BRIDGING PROGRAMME PATHWAY(New)</a:t>
            </a:r>
          </a:p>
        </p:txBody>
      </p:sp>
      <p:grpSp>
        <p:nvGrpSpPr>
          <p:cNvPr id="18" name="Group 1">
            <a:extLst>
              <a:ext uri="{FF2B5EF4-FFF2-40B4-BE49-F238E27FC236}">
                <a16:creationId xmlns:a16="http://schemas.microsoft.com/office/drawing/2014/main" id="{7294DA5A-7644-4035-B38A-D95F265B6329}"/>
              </a:ext>
            </a:extLst>
          </p:cNvPr>
          <p:cNvGrpSpPr>
            <a:grpSpLocks/>
          </p:cNvGrpSpPr>
          <p:nvPr/>
        </p:nvGrpSpPr>
        <p:grpSpPr bwMode="auto">
          <a:xfrm>
            <a:off x="596900" y="1741488"/>
            <a:ext cx="10998200" cy="3692235"/>
            <a:chOff x="686753" y="1741893"/>
            <a:chExt cx="10999555" cy="3692350"/>
          </a:xfrm>
        </p:grpSpPr>
        <p:grpSp>
          <p:nvGrpSpPr>
            <p:cNvPr id="19" name="Group 12">
              <a:extLst>
                <a:ext uri="{FF2B5EF4-FFF2-40B4-BE49-F238E27FC236}">
                  <a16:creationId xmlns:a16="http://schemas.microsoft.com/office/drawing/2014/main" id="{37F20428-21B2-46E7-9BD3-29F8686F4F54}"/>
                </a:ext>
              </a:extLst>
            </p:cNvPr>
            <p:cNvGrpSpPr>
              <a:grpSpLocks/>
            </p:cNvGrpSpPr>
            <p:nvPr/>
          </p:nvGrpSpPr>
          <p:grpSpPr bwMode="auto">
            <a:xfrm>
              <a:off x="686753" y="1741893"/>
              <a:ext cx="10999555" cy="3692350"/>
              <a:chOff x="686753" y="1741893"/>
              <a:chExt cx="10999555" cy="3692350"/>
            </a:xfrm>
          </p:grpSpPr>
          <p:grpSp>
            <p:nvGrpSpPr>
              <p:cNvPr id="21" name="Group 13">
                <a:extLst>
                  <a:ext uri="{FF2B5EF4-FFF2-40B4-BE49-F238E27FC236}">
                    <a16:creationId xmlns:a16="http://schemas.microsoft.com/office/drawing/2014/main" id="{37DEBB89-E980-4E29-83F7-CB02D381AC49}"/>
                  </a:ext>
                </a:extLst>
              </p:cNvPr>
              <p:cNvGrpSpPr>
                <a:grpSpLocks/>
              </p:cNvGrpSpPr>
              <p:nvPr/>
            </p:nvGrpSpPr>
            <p:grpSpPr bwMode="auto">
              <a:xfrm>
                <a:off x="686753" y="1741893"/>
                <a:ext cx="10999555" cy="3692350"/>
                <a:chOff x="3305263" y="1879361"/>
                <a:chExt cx="10999555" cy="3692350"/>
              </a:xfrm>
            </p:grpSpPr>
            <p:sp>
              <p:nvSpPr>
                <p:cNvPr id="39" name="TextBox 38">
                  <a:extLst>
                    <a:ext uri="{FF2B5EF4-FFF2-40B4-BE49-F238E27FC236}">
                      <a16:creationId xmlns:a16="http://schemas.microsoft.com/office/drawing/2014/main" id="{B94152E3-3417-4BD6-8687-4E46100D595F}"/>
                    </a:ext>
                  </a:extLst>
                </p:cNvPr>
                <p:cNvSpPr txBox="1"/>
                <p:nvPr/>
              </p:nvSpPr>
              <p:spPr>
                <a:xfrm>
                  <a:off x="3305263" y="3566925"/>
                  <a:ext cx="2144976" cy="185811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lIns="97650" tIns="48825" rIns="97650" bIns="48825">
                  <a:spAutoFit/>
                </a:bodyPr>
                <a:lstStyle/>
                <a:p>
                  <a:pPr algn="ctr">
                    <a:defRPr/>
                  </a:pPr>
                  <a:endParaRPr lang="en-GB" sz="1429" dirty="0"/>
                </a:p>
                <a:p>
                  <a:pPr algn="ctr">
                    <a:defRPr/>
                  </a:pPr>
                  <a:r>
                    <a:rPr lang="en-GB" sz="1429" b="1" dirty="0"/>
                    <a:t>INTERNATIONAL STUDENT</a:t>
                  </a:r>
                </a:p>
                <a:p>
                  <a:pPr algn="ctr">
                    <a:defRPr/>
                  </a:pPr>
                  <a:r>
                    <a:rPr lang="en-GB" sz="1429" b="1" dirty="0"/>
                    <a:t>Intake by UTMSRAD and UTMIDP </a:t>
                  </a:r>
                </a:p>
                <a:p>
                  <a:pPr algn="ctr">
                    <a:defRPr/>
                  </a:pPr>
                  <a:r>
                    <a:rPr lang="en-GB" sz="1429" b="1" dirty="0"/>
                    <a:t>Satisfied English Requirement</a:t>
                  </a:r>
                </a:p>
                <a:p>
                  <a:pPr algn="ctr">
                    <a:defRPr/>
                  </a:pPr>
                  <a:endParaRPr lang="en-GB" sz="1429" dirty="0"/>
                </a:p>
              </p:txBody>
            </p:sp>
            <p:sp>
              <p:nvSpPr>
                <p:cNvPr id="40" name="TextBox 39">
                  <a:extLst>
                    <a:ext uri="{FF2B5EF4-FFF2-40B4-BE49-F238E27FC236}">
                      <a16:creationId xmlns:a16="http://schemas.microsoft.com/office/drawing/2014/main" id="{4AEF5E97-415A-4363-A034-5DDC078F0353}"/>
                    </a:ext>
                  </a:extLst>
                </p:cNvPr>
                <p:cNvSpPr txBox="1"/>
                <p:nvPr/>
              </p:nvSpPr>
              <p:spPr>
                <a:xfrm>
                  <a:off x="6455251" y="3728855"/>
                  <a:ext cx="1732175" cy="18428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lIns="97650" tIns="48825" rIns="97650" bIns="48825">
                  <a:spAutoFit/>
                </a:bodyPr>
                <a:lstStyle/>
                <a:p>
                  <a:pPr algn="ctr">
                    <a:defRPr/>
                  </a:pPr>
                  <a:endParaRPr lang="en-GB" sz="1619" dirty="0"/>
                </a:p>
                <a:p>
                  <a:pPr algn="ctr">
                    <a:defRPr/>
                  </a:pPr>
                  <a:r>
                    <a:rPr lang="en-GB" sz="1619" b="1" dirty="0"/>
                    <a:t>FACULTY FOUNDATION (BRIDGING) PROGRAMME</a:t>
                  </a:r>
                </a:p>
                <a:p>
                  <a:pPr algn="ctr">
                    <a:defRPr/>
                  </a:pPr>
                  <a:r>
                    <a:rPr lang="en-GB" sz="1619" b="1" dirty="0"/>
                    <a:t>(Max :  2 Sem)</a:t>
                  </a:r>
                </a:p>
                <a:p>
                  <a:pPr algn="ctr">
                    <a:defRPr/>
                  </a:pPr>
                  <a:endParaRPr lang="en-GB" sz="1619" dirty="0"/>
                </a:p>
              </p:txBody>
            </p:sp>
            <p:sp>
              <p:nvSpPr>
                <p:cNvPr id="41" name="Rectangle 40">
                  <a:extLst>
                    <a:ext uri="{FF2B5EF4-FFF2-40B4-BE49-F238E27FC236}">
                      <a16:creationId xmlns:a16="http://schemas.microsoft.com/office/drawing/2014/main" id="{C4274C01-BA45-40E2-98B2-2D3FC883A9FC}"/>
                    </a:ext>
                  </a:extLst>
                </p:cNvPr>
                <p:cNvSpPr/>
                <p:nvPr/>
              </p:nvSpPr>
              <p:spPr>
                <a:xfrm>
                  <a:off x="12159841" y="2188933"/>
                  <a:ext cx="2144977" cy="3044919"/>
                </a:xfrm>
                <a:prstGeom prst="rect">
                  <a:avLst/>
                </a:prstGeom>
                <a:solidFill>
                  <a:srgbClr val="851E09"/>
                </a:solidFill>
              </p:spPr>
              <p:style>
                <a:lnRef idx="2">
                  <a:schemeClr val="accent6">
                    <a:shade val="50000"/>
                  </a:schemeClr>
                </a:lnRef>
                <a:fillRef idx="1">
                  <a:schemeClr val="accent6"/>
                </a:fillRef>
                <a:effectRef idx="0">
                  <a:schemeClr val="accent6"/>
                </a:effectRef>
                <a:fontRef idx="minor">
                  <a:schemeClr val="lt1"/>
                </a:fontRef>
              </p:style>
              <p:txBody>
                <a:bodyPr lIns="97650" tIns="48825" rIns="97650" bIns="48825" anchor="ctr"/>
                <a:lstStyle/>
                <a:p>
                  <a:pPr algn="ctr">
                    <a:defRPr/>
                  </a:pPr>
                  <a:r>
                    <a:rPr lang="en-GB" sz="1429" b="1" dirty="0"/>
                    <a:t>UTM BACHELOR DEGREE PROGRAMME</a:t>
                  </a:r>
                </a:p>
              </p:txBody>
            </p:sp>
            <p:cxnSp>
              <p:nvCxnSpPr>
                <p:cNvPr id="42" name="Straight Arrow Connector 41">
                  <a:extLst>
                    <a:ext uri="{FF2B5EF4-FFF2-40B4-BE49-F238E27FC236}">
                      <a16:creationId xmlns:a16="http://schemas.microsoft.com/office/drawing/2014/main" id="{863BCF74-BAD5-49DC-9AC7-71509CED2211}"/>
                    </a:ext>
                  </a:extLst>
                </p:cNvPr>
                <p:cNvCxnSpPr>
                  <a:cxnSpLocks/>
                  <a:endCxn id="40" idx="1"/>
                </p:cNvCxnSpPr>
                <p:nvPr/>
              </p:nvCxnSpPr>
              <p:spPr>
                <a:xfrm>
                  <a:off x="5450239" y="4650283"/>
                  <a:ext cx="1005012" cy="0"/>
                </a:xfrm>
                <a:prstGeom prst="straightConnector1">
                  <a:avLst/>
                </a:prstGeom>
                <a:ln w="15875">
                  <a:solidFill>
                    <a:schemeClr val="tx1"/>
                  </a:solidFill>
                  <a:headEnd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1E53D6BD-72CD-4774-B42F-22641DD295B6}"/>
                    </a:ext>
                  </a:extLst>
                </p:cNvPr>
                <p:cNvCxnSpPr>
                  <a:cxnSpLocks/>
                </p:cNvCxnSpPr>
                <p:nvPr/>
              </p:nvCxnSpPr>
              <p:spPr>
                <a:xfrm>
                  <a:off x="8204132" y="4558727"/>
                  <a:ext cx="746217" cy="0"/>
                </a:xfrm>
                <a:prstGeom prst="straightConnector1">
                  <a:avLst/>
                </a:prstGeom>
                <a:ln w="15875">
                  <a:solidFill>
                    <a:schemeClr val="tx1"/>
                  </a:solidFill>
                  <a:headEnd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1A5D75F-216F-4C36-A6BC-BF96E994487E}"/>
                    </a:ext>
                  </a:extLst>
                </p:cNvPr>
                <p:cNvCxnSpPr>
                  <a:cxnSpLocks/>
                  <a:endCxn id="45" idx="1"/>
                </p:cNvCxnSpPr>
                <p:nvPr/>
              </p:nvCxnSpPr>
              <p:spPr>
                <a:xfrm flipV="1">
                  <a:off x="4369019" y="2485805"/>
                  <a:ext cx="2278343" cy="952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45" name="Diamond 44">
                  <a:extLst>
                    <a:ext uri="{FF2B5EF4-FFF2-40B4-BE49-F238E27FC236}">
                      <a16:creationId xmlns:a16="http://schemas.microsoft.com/office/drawing/2014/main" id="{69901E6B-7BDA-4D92-BC01-788E24F33E6E}"/>
                    </a:ext>
                  </a:extLst>
                </p:cNvPr>
                <p:cNvSpPr/>
                <p:nvPr/>
              </p:nvSpPr>
              <p:spPr>
                <a:xfrm>
                  <a:off x="6647362" y="1879361"/>
                  <a:ext cx="1347954" cy="121288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BET</a:t>
                  </a:r>
                </a:p>
              </p:txBody>
            </p:sp>
            <p:cxnSp>
              <p:nvCxnSpPr>
                <p:cNvPr id="46" name="Straight Arrow Connector 45">
                  <a:extLst>
                    <a:ext uri="{FF2B5EF4-FFF2-40B4-BE49-F238E27FC236}">
                      <a16:creationId xmlns:a16="http://schemas.microsoft.com/office/drawing/2014/main" id="{DDDAE4DC-FFFB-4918-8642-153990A5DEDE}"/>
                    </a:ext>
                  </a:extLst>
                </p:cNvPr>
                <p:cNvCxnSpPr>
                  <a:cxnSpLocks/>
                  <a:stCxn id="45" idx="3"/>
                </p:cNvCxnSpPr>
                <p:nvPr/>
              </p:nvCxnSpPr>
              <p:spPr>
                <a:xfrm flipV="1">
                  <a:off x="7995316" y="2482630"/>
                  <a:ext cx="4164525" cy="317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grpSp>
          <p:cxnSp>
            <p:nvCxnSpPr>
              <p:cNvPr id="22" name="Straight Connector 21">
                <a:extLst>
                  <a:ext uri="{FF2B5EF4-FFF2-40B4-BE49-F238E27FC236}">
                    <a16:creationId xmlns:a16="http://schemas.microsoft.com/office/drawing/2014/main" id="{3CFF6841-F93E-492B-AA5D-09504A9BC400}"/>
                  </a:ext>
                </a:extLst>
              </p:cNvPr>
              <p:cNvCxnSpPr>
                <a:cxnSpLocks/>
              </p:cNvCxnSpPr>
              <p:nvPr/>
            </p:nvCxnSpPr>
            <p:spPr>
              <a:xfrm>
                <a:off x="1750509" y="2345162"/>
                <a:ext cx="0" cy="1084296"/>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E49C89D4-55BE-4426-BAC8-BB737CF7FFDD}"/>
                  </a:ext>
                </a:extLst>
              </p:cNvPr>
              <p:cNvCxnSpPr>
                <a:cxnSpLocks/>
              </p:cNvCxnSpPr>
              <p:nvPr/>
            </p:nvCxnSpPr>
            <p:spPr>
              <a:xfrm>
                <a:off x="8067949" y="4429645"/>
                <a:ext cx="1473382" cy="0"/>
              </a:xfrm>
              <a:prstGeom prst="straightConnector1">
                <a:avLst/>
              </a:prstGeom>
              <a:ln w="15875">
                <a:solidFill>
                  <a:schemeClr val="tx1"/>
                </a:solidFill>
                <a:headEnd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C836EFFF-8E7A-484B-8805-DD620D2256B8}"/>
                  </a:ext>
                </a:extLst>
              </p:cNvPr>
              <p:cNvCxnSpPr>
                <a:cxnSpLocks/>
                <a:endCxn id="40" idx="2"/>
              </p:cNvCxnSpPr>
              <p:nvPr/>
            </p:nvCxnSpPr>
            <p:spPr>
              <a:xfrm rot="10800000" flipV="1">
                <a:off x="4702829" y="4888416"/>
                <a:ext cx="2499828" cy="545827"/>
              </a:xfrm>
              <a:prstGeom prst="bentConnector4">
                <a:avLst>
                  <a:gd name="adj1" fmla="val 216"/>
                  <a:gd name="adj2" fmla="val 141883"/>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319FBF02-090F-4455-BB56-157E0ACD8EA2}"/>
                  </a:ext>
                </a:extLst>
              </p:cNvPr>
              <p:cNvCxnSpPr>
                <a:stCxn id="45" idx="2"/>
                <a:endCxn id="40" idx="0"/>
              </p:cNvCxnSpPr>
              <p:nvPr/>
            </p:nvCxnSpPr>
            <p:spPr>
              <a:xfrm>
                <a:off x="4702829" y="2954781"/>
                <a:ext cx="0" cy="6366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0" name="TextBox 18">
                <a:extLst>
                  <a:ext uri="{FF2B5EF4-FFF2-40B4-BE49-F238E27FC236}">
                    <a16:creationId xmlns:a16="http://schemas.microsoft.com/office/drawing/2014/main" id="{B5077B37-1467-4422-BDCF-8C57E98B219B}"/>
                  </a:ext>
                </a:extLst>
              </p:cNvPr>
              <p:cNvSpPr txBox="1">
                <a:spLocks noChangeArrowheads="1"/>
              </p:cNvSpPr>
              <p:nvPr/>
            </p:nvSpPr>
            <p:spPr bwMode="auto">
              <a:xfrm>
                <a:off x="5318859" y="1981626"/>
                <a:ext cx="16335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GB" altLang="en-US"/>
                  <a:t>Pass (All ≥ 65)</a:t>
                </a:r>
              </a:p>
            </p:txBody>
          </p:sp>
          <p:sp>
            <p:nvSpPr>
              <p:cNvPr id="32" name="TextBox 19">
                <a:extLst>
                  <a:ext uri="{FF2B5EF4-FFF2-40B4-BE49-F238E27FC236}">
                    <a16:creationId xmlns:a16="http://schemas.microsoft.com/office/drawing/2014/main" id="{4D1B7F4D-BA8A-4BDB-AF1F-034E104C5669}"/>
                  </a:ext>
                </a:extLst>
              </p:cNvPr>
              <p:cNvSpPr txBox="1">
                <a:spLocks noChangeArrowheads="1"/>
              </p:cNvSpPr>
              <p:nvPr/>
            </p:nvSpPr>
            <p:spPr bwMode="auto">
              <a:xfrm>
                <a:off x="4671616" y="3008340"/>
                <a:ext cx="16335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GB" altLang="en-US"/>
                  <a:t>No</a:t>
                </a:r>
              </a:p>
            </p:txBody>
          </p:sp>
          <p:sp>
            <p:nvSpPr>
              <p:cNvPr id="34" name="TextBox 20">
                <a:extLst>
                  <a:ext uri="{FF2B5EF4-FFF2-40B4-BE49-F238E27FC236}">
                    <a16:creationId xmlns:a16="http://schemas.microsoft.com/office/drawing/2014/main" id="{13DC892F-690E-4A0E-AF71-FF1C97D16DB2}"/>
                  </a:ext>
                </a:extLst>
              </p:cNvPr>
              <p:cNvSpPr txBox="1">
                <a:spLocks noChangeArrowheads="1"/>
              </p:cNvSpPr>
              <p:nvPr/>
            </p:nvSpPr>
            <p:spPr bwMode="auto">
              <a:xfrm>
                <a:off x="8157859" y="4031094"/>
                <a:ext cx="16335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GB" altLang="en-US" dirty="0"/>
                  <a:t>Yes</a:t>
                </a:r>
              </a:p>
            </p:txBody>
          </p:sp>
          <p:sp>
            <p:nvSpPr>
              <p:cNvPr id="38" name="TextBox 21">
                <a:extLst>
                  <a:ext uri="{FF2B5EF4-FFF2-40B4-BE49-F238E27FC236}">
                    <a16:creationId xmlns:a16="http://schemas.microsoft.com/office/drawing/2014/main" id="{16CA287A-472E-4654-AD5B-7AE359774021}"/>
                  </a:ext>
                </a:extLst>
              </p:cNvPr>
              <p:cNvSpPr txBox="1">
                <a:spLocks noChangeArrowheads="1"/>
              </p:cNvSpPr>
              <p:nvPr/>
            </p:nvSpPr>
            <p:spPr bwMode="auto">
              <a:xfrm>
                <a:off x="7251185" y="5025109"/>
                <a:ext cx="16335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GB" altLang="en-US" dirty="0"/>
                  <a:t>No</a:t>
                </a:r>
              </a:p>
            </p:txBody>
          </p:sp>
        </p:grpSp>
        <p:sp>
          <p:nvSpPr>
            <p:cNvPr id="20" name="Diamond 19">
              <a:extLst>
                <a:ext uri="{FF2B5EF4-FFF2-40B4-BE49-F238E27FC236}">
                  <a16:creationId xmlns:a16="http://schemas.microsoft.com/office/drawing/2014/main" id="{7A8AF73C-3A57-48D6-AB83-C144677F61F6}"/>
                </a:ext>
              </a:extLst>
            </p:cNvPr>
            <p:cNvSpPr/>
            <p:nvPr/>
          </p:nvSpPr>
          <p:spPr>
            <a:xfrm>
              <a:off x="6335774" y="3678734"/>
              <a:ext cx="1732175" cy="150182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a:t>CGPA ≥ 2.0</a:t>
              </a:r>
            </a:p>
            <a:p>
              <a:pPr algn="ctr">
                <a:defRPr/>
              </a:pPr>
              <a:r>
                <a:rPr lang="en-GB" sz="1200" dirty="0"/>
                <a:t>AND</a:t>
              </a:r>
            </a:p>
            <a:p>
              <a:pPr algn="ctr">
                <a:defRPr/>
              </a:pPr>
              <a:r>
                <a:rPr lang="en-GB" sz="1200" dirty="0"/>
                <a:t>ALL ≥ D+</a:t>
              </a:r>
            </a:p>
          </p:txBody>
        </p:sp>
      </p:grpSp>
    </p:spTree>
    <p:extLst>
      <p:ext uri="{BB962C8B-B14F-4D97-AF65-F5344CB8AC3E}">
        <p14:creationId xmlns:p14="http://schemas.microsoft.com/office/powerpoint/2010/main" val="2687393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1A72F-CF4B-4AFB-B70A-36DB799CFB83}"/>
              </a:ext>
            </a:extLst>
          </p:cNvPr>
          <p:cNvSpPr>
            <a:spLocks noGrp="1"/>
          </p:cNvSpPr>
          <p:nvPr>
            <p:ph type="title"/>
          </p:nvPr>
        </p:nvSpPr>
        <p:spPr>
          <a:xfrm>
            <a:off x="4965430" y="629268"/>
            <a:ext cx="6586491" cy="1286160"/>
          </a:xfrm>
        </p:spPr>
        <p:txBody>
          <a:bodyPr anchor="b">
            <a:normAutofit/>
          </a:bodyPr>
          <a:lstStyle/>
          <a:p>
            <a:r>
              <a:rPr lang="en-GB" sz="4100" b="1" dirty="0"/>
              <a:t>Bridging Exemption Test (BET)</a:t>
            </a:r>
          </a:p>
        </p:txBody>
      </p:sp>
      <p:sp>
        <p:nvSpPr>
          <p:cNvPr id="3" name="Content Placeholder 2">
            <a:extLst>
              <a:ext uri="{FF2B5EF4-FFF2-40B4-BE49-F238E27FC236}">
                <a16:creationId xmlns:a16="http://schemas.microsoft.com/office/drawing/2014/main" id="{B86AE4CC-C356-4907-957F-B00C64FEA175}"/>
              </a:ext>
            </a:extLst>
          </p:cNvPr>
          <p:cNvSpPr>
            <a:spLocks noGrp="1"/>
          </p:cNvSpPr>
          <p:nvPr>
            <p:ph idx="1"/>
          </p:nvPr>
        </p:nvSpPr>
        <p:spPr>
          <a:xfrm>
            <a:off x="4965431" y="2438400"/>
            <a:ext cx="6844496" cy="4013915"/>
          </a:xfrm>
        </p:spPr>
        <p:txBody>
          <a:bodyPr>
            <a:normAutofit/>
          </a:bodyPr>
          <a:lstStyle/>
          <a:p>
            <a:r>
              <a:rPr lang="en-GB" sz="1900" dirty="0"/>
              <a:t>Objective : to be exempted for Bridging Programme. Not compulsory.</a:t>
            </a:r>
          </a:p>
          <a:p>
            <a:r>
              <a:rPr lang="en-GB" sz="1900" dirty="0"/>
              <a:t>Students who take the BET Test and passed, can skip Bridging Programme and can register for the degree programme this semester</a:t>
            </a:r>
          </a:p>
          <a:p>
            <a:r>
              <a:rPr lang="en-GB" sz="1900" dirty="0"/>
              <a:t>Passing Marks : 65 % for all Courses according to Module</a:t>
            </a:r>
          </a:p>
          <a:p>
            <a:r>
              <a:rPr lang="en-GB" sz="1900" dirty="0"/>
              <a:t>Students who take the BET Test and failed, will need to continue for Bridging Programme</a:t>
            </a:r>
          </a:p>
          <a:p>
            <a:r>
              <a:rPr lang="en-GB" sz="1900" dirty="0"/>
              <a:t>Fee : RM 500. </a:t>
            </a:r>
          </a:p>
          <a:p>
            <a:r>
              <a:rPr lang="en-GB" sz="1900" dirty="0"/>
              <a:t>Due date for registration :  17</a:t>
            </a:r>
            <a:r>
              <a:rPr lang="en-GB" sz="1900" baseline="30000" dirty="0"/>
              <a:t>th</a:t>
            </a:r>
            <a:r>
              <a:rPr lang="en-GB" sz="1900" dirty="0"/>
              <a:t> March 2022</a:t>
            </a:r>
          </a:p>
          <a:p>
            <a:r>
              <a:rPr lang="en-GB" sz="1900" dirty="0"/>
              <a:t> for more information, check our website or scan the QR code https://studentppi.utmspace.edu.my/?page_id=3345</a:t>
            </a:r>
          </a:p>
        </p:txBody>
      </p:sp>
      <p:pic>
        <p:nvPicPr>
          <p:cNvPr id="5" name="Picture 4" descr="Qr code&#10;&#10;Description automatically generated">
            <a:extLst>
              <a:ext uri="{FF2B5EF4-FFF2-40B4-BE49-F238E27FC236}">
                <a16:creationId xmlns:a16="http://schemas.microsoft.com/office/drawing/2014/main" id="{4FE51EA6-73AF-4656-854E-38E129B3288B}"/>
              </a:ext>
            </a:extLst>
          </p:cNvPr>
          <p:cNvPicPr>
            <a:picLocks noChangeAspect="1"/>
          </p:cNvPicPr>
          <p:nvPr/>
        </p:nvPicPr>
        <p:blipFill rotWithShape="1">
          <a:blip r:embed="rId2"/>
          <a:srcRect l="1174" r="1569"/>
          <a:stretch/>
        </p:blipFill>
        <p:spPr>
          <a:xfrm>
            <a:off x="20" y="10"/>
            <a:ext cx="4635571" cy="6857990"/>
          </a:xfrm>
          <a:prstGeom prst="rect">
            <a:avLst/>
          </a:prstGeom>
          <a:effectLst/>
        </p:spPr>
      </p:pic>
    </p:spTree>
    <p:extLst>
      <p:ext uri="{BB962C8B-B14F-4D97-AF65-F5344CB8AC3E}">
        <p14:creationId xmlns:p14="http://schemas.microsoft.com/office/powerpoint/2010/main" val="2766780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17EF-C442-4445-A987-3956B08196FF}"/>
              </a:ext>
            </a:extLst>
          </p:cNvPr>
          <p:cNvSpPr>
            <a:spLocks noGrp="1"/>
          </p:cNvSpPr>
          <p:nvPr>
            <p:ph type="title"/>
          </p:nvPr>
        </p:nvSpPr>
        <p:spPr/>
        <p:txBody>
          <a:bodyPr/>
          <a:lstStyle/>
          <a:p>
            <a:r>
              <a:rPr lang="en-GB" b="1" dirty="0"/>
              <a:t>Teaching and Learning for 20212022-2</a:t>
            </a:r>
          </a:p>
        </p:txBody>
      </p:sp>
      <p:sp>
        <p:nvSpPr>
          <p:cNvPr id="3" name="Content Placeholder 2">
            <a:extLst>
              <a:ext uri="{FF2B5EF4-FFF2-40B4-BE49-F238E27FC236}">
                <a16:creationId xmlns:a16="http://schemas.microsoft.com/office/drawing/2014/main" id="{AA1D3D1C-F418-4239-9210-9085E27863A2}"/>
              </a:ext>
            </a:extLst>
          </p:cNvPr>
          <p:cNvSpPr>
            <a:spLocks noGrp="1"/>
          </p:cNvSpPr>
          <p:nvPr>
            <p:ph idx="1"/>
          </p:nvPr>
        </p:nvSpPr>
        <p:spPr/>
        <p:txBody>
          <a:bodyPr/>
          <a:lstStyle/>
          <a:p>
            <a:r>
              <a:rPr lang="en-GB" dirty="0"/>
              <a:t>Based on current circular from UTM, all teaching and learning (</a:t>
            </a:r>
            <a:r>
              <a:rPr lang="en-GB" dirty="0" err="1"/>
              <a:t>TnL</a:t>
            </a:r>
            <a:r>
              <a:rPr lang="en-GB" dirty="0"/>
              <a:t>) activities will be </a:t>
            </a:r>
            <a:r>
              <a:rPr lang="en-GB" dirty="0">
                <a:highlight>
                  <a:srgbClr val="FFFF00"/>
                </a:highlight>
              </a:rPr>
              <a:t>implemented online. </a:t>
            </a:r>
            <a:r>
              <a:rPr lang="en-GB" dirty="0"/>
              <a:t>This include the Final Exam.</a:t>
            </a:r>
          </a:p>
          <a:p>
            <a:r>
              <a:rPr lang="en-GB" dirty="0"/>
              <a:t>However if there is any changes, we will notify you. Please complete the survey in the registration kit so that we can know if you are ready if there is the need to have face-to-face class this semester.</a:t>
            </a:r>
          </a:p>
          <a:p>
            <a:r>
              <a:rPr lang="en-GB" dirty="0"/>
              <a:t>For Faculty Foundation(Bridging) Programme, the platform that will be used for online learning is </a:t>
            </a:r>
            <a:r>
              <a:rPr lang="en-GB" dirty="0">
                <a:highlight>
                  <a:srgbClr val="FFFF00"/>
                </a:highlight>
              </a:rPr>
              <a:t>Blackboard</a:t>
            </a:r>
            <a:r>
              <a:rPr lang="en-GB" dirty="0"/>
              <a:t>. I will explain later on how to use the basic function of Blackboard.</a:t>
            </a:r>
          </a:p>
          <a:p>
            <a:endParaRPr lang="en-GB" dirty="0"/>
          </a:p>
          <a:p>
            <a:endParaRPr lang="en-GB" dirty="0"/>
          </a:p>
        </p:txBody>
      </p:sp>
    </p:spTree>
    <p:extLst>
      <p:ext uri="{BB962C8B-B14F-4D97-AF65-F5344CB8AC3E}">
        <p14:creationId xmlns:p14="http://schemas.microsoft.com/office/powerpoint/2010/main" val="4215546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352476D-7BCA-4F09-A18A-5977358C4D5F}"/>
              </a:ext>
            </a:extLst>
          </p:cNvPr>
          <p:cNvSpPr>
            <a:spLocks noGrp="1"/>
          </p:cNvSpPr>
          <p:nvPr>
            <p:ph type="title"/>
          </p:nvPr>
        </p:nvSpPr>
        <p:spPr/>
        <p:txBody>
          <a:bodyPr/>
          <a:lstStyle/>
          <a:p>
            <a:r>
              <a:rPr lang="en-GB" b="1" dirty="0"/>
              <a:t>Teaching and Learning for 20212022-2</a:t>
            </a:r>
          </a:p>
        </p:txBody>
      </p:sp>
      <p:sp>
        <p:nvSpPr>
          <p:cNvPr id="3" name="Content Placeholder 2">
            <a:extLst>
              <a:ext uri="{FF2B5EF4-FFF2-40B4-BE49-F238E27FC236}">
                <a16:creationId xmlns:a16="http://schemas.microsoft.com/office/drawing/2014/main" id="{0B1D2CAC-7D24-47B2-AFC8-C6824580CEBE}"/>
              </a:ext>
            </a:extLst>
          </p:cNvPr>
          <p:cNvSpPr>
            <a:spLocks noGrp="1"/>
          </p:cNvSpPr>
          <p:nvPr>
            <p:ph idx="1"/>
          </p:nvPr>
        </p:nvSpPr>
        <p:spPr>
          <a:xfrm>
            <a:off x="708338" y="1390918"/>
            <a:ext cx="10645462" cy="4786045"/>
          </a:xfrm>
        </p:spPr>
        <p:txBody>
          <a:bodyPr>
            <a:normAutofit/>
          </a:bodyPr>
          <a:lstStyle/>
          <a:p>
            <a:r>
              <a:rPr lang="en-GB" dirty="0"/>
              <a:t>Classes will be implemented according to Malaysia time. </a:t>
            </a:r>
          </a:p>
          <a:p>
            <a:r>
              <a:rPr lang="en-GB" dirty="0"/>
              <a:t>Please be aware on the time zone difference if you are not in Malaysia.</a:t>
            </a:r>
          </a:p>
          <a:p>
            <a:r>
              <a:rPr lang="en-GB" dirty="0"/>
              <a:t>Discuss with your lecturer if you have trouble attending the synchronous online class due to the time difference constraint or internet problem. The decision is up to the lecturer.</a:t>
            </a:r>
          </a:p>
          <a:p>
            <a:r>
              <a:rPr lang="en-GB" dirty="0"/>
              <a:t>MJIIT(UTM KL) students have to join the section from JB Campus. Please note the weekdays difference between JB(Sunday-Thursday) and KL(Monday-Friday). </a:t>
            </a:r>
          </a:p>
          <a:p>
            <a:r>
              <a:rPr lang="en-GB" dirty="0"/>
              <a:t>Class Timetable and sections will be uploaded to student portal </a:t>
            </a:r>
          </a:p>
          <a:p>
            <a:pPr marL="0" indent="0">
              <a:buNone/>
            </a:pPr>
            <a:r>
              <a:rPr lang="en-GB" dirty="0"/>
              <a:t>   </a:t>
            </a:r>
            <a:r>
              <a:rPr lang="en-GB" dirty="0">
                <a:hlinkClick r:id="rId2"/>
              </a:rPr>
              <a:t>https://studentppi.utmspace.edu.my/?cat=6</a:t>
            </a:r>
            <a:r>
              <a:rPr lang="en-GB" dirty="0"/>
              <a:t> by </a:t>
            </a:r>
            <a:r>
              <a:rPr lang="en-GB" dirty="0">
                <a:solidFill>
                  <a:srgbClr val="FF0000"/>
                </a:solidFill>
              </a:rPr>
              <a:t>Saturday  19</a:t>
            </a:r>
            <a:r>
              <a:rPr lang="en-GB" baseline="30000" dirty="0">
                <a:solidFill>
                  <a:srgbClr val="FF0000"/>
                </a:solidFill>
              </a:rPr>
              <a:t>th</a:t>
            </a:r>
            <a:r>
              <a:rPr lang="en-GB" dirty="0">
                <a:solidFill>
                  <a:srgbClr val="FF0000"/>
                </a:solidFill>
              </a:rPr>
              <a:t> March</a:t>
            </a:r>
          </a:p>
        </p:txBody>
      </p:sp>
    </p:spTree>
    <p:extLst>
      <p:ext uri="{BB962C8B-B14F-4D97-AF65-F5344CB8AC3E}">
        <p14:creationId xmlns:p14="http://schemas.microsoft.com/office/powerpoint/2010/main" val="3105256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490A0A8-18D6-43D2-9B5F-7E19D81FE16D}"/>
              </a:ext>
            </a:extLst>
          </p:cNvPr>
          <p:cNvSpPr>
            <a:spLocks noGrp="1"/>
          </p:cNvSpPr>
          <p:nvPr>
            <p:ph type="title"/>
          </p:nvPr>
        </p:nvSpPr>
        <p:spPr>
          <a:xfrm>
            <a:off x="838199" y="291090"/>
            <a:ext cx="10515599" cy="932688"/>
          </a:xfrm>
        </p:spPr>
        <p:txBody>
          <a:bodyPr vert="horz" lIns="91440" tIns="45720" rIns="91440" bIns="45720" rtlCol="0" anchor="b">
            <a:normAutofit/>
          </a:bodyPr>
          <a:lstStyle/>
          <a:p>
            <a:r>
              <a:rPr lang="en-US" sz="5000" b="1" kern="1200">
                <a:solidFill>
                  <a:schemeClr val="tx1"/>
                </a:solidFill>
                <a:latin typeface="+mj-lt"/>
                <a:ea typeface="+mj-ea"/>
                <a:cs typeface="+mj-cs"/>
              </a:rPr>
              <a:t>Academic Calendar Session 20212022-2</a:t>
            </a:r>
          </a:p>
        </p:txBody>
      </p:sp>
      <p:pic>
        <p:nvPicPr>
          <p:cNvPr id="3" name="Picture 2">
            <a:extLst>
              <a:ext uri="{FF2B5EF4-FFF2-40B4-BE49-F238E27FC236}">
                <a16:creationId xmlns:a16="http://schemas.microsoft.com/office/drawing/2014/main" id="{BF6E717B-EF4D-495A-8614-A8836DF0C41B}"/>
              </a:ext>
            </a:extLst>
          </p:cNvPr>
          <p:cNvPicPr>
            <a:picLocks noChangeAspect="1"/>
          </p:cNvPicPr>
          <p:nvPr/>
        </p:nvPicPr>
        <p:blipFill rotWithShape="1">
          <a:blip r:embed="rId2"/>
          <a:srcRect t="1418"/>
          <a:stretch/>
        </p:blipFill>
        <p:spPr>
          <a:xfrm>
            <a:off x="932341" y="1698171"/>
            <a:ext cx="10327314" cy="4377776"/>
          </a:xfrm>
          <a:prstGeom prst="rect">
            <a:avLst/>
          </a:prstGeom>
        </p:spPr>
      </p:pic>
    </p:spTree>
    <p:extLst>
      <p:ext uri="{BB962C8B-B14F-4D97-AF65-F5344CB8AC3E}">
        <p14:creationId xmlns:p14="http://schemas.microsoft.com/office/powerpoint/2010/main" val="1955113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F952E-CB89-446B-9F86-9BC716F96A1A}"/>
              </a:ext>
            </a:extLst>
          </p:cNvPr>
          <p:cNvSpPr>
            <a:spLocks noGrp="1"/>
          </p:cNvSpPr>
          <p:nvPr>
            <p:ph type="title"/>
          </p:nvPr>
        </p:nvSpPr>
        <p:spPr>
          <a:xfrm>
            <a:off x="838200" y="107548"/>
            <a:ext cx="10515600" cy="639427"/>
          </a:xfrm>
        </p:spPr>
        <p:txBody>
          <a:bodyPr>
            <a:normAutofit fontScale="90000"/>
          </a:bodyPr>
          <a:lstStyle/>
          <a:p>
            <a:r>
              <a:rPr lang="en-GB" b="1" dirty="0"/>
              <a:t>Student’s Actions - What you need to do? </a:t>
            </a:r>
          </a:p>
        </p:txBody>
      </p:sp>
      <p:graphicFrame>
        <p:nvGraphicFramePr>
          <p:cNvPr id="10" name="Content Placeholder 9">
            <a:extLst>
              <a:ext uri="{FF2B5EF4-FFF2-40B4-BE49-F238E27FC236}">
                <a16:creationId xmlns:a16="http://schemas.microsoft.com/office/drawing/2014/main" id="{924267B7-0E6E-4209-B500-09E16C7B23E3}"/>
              </a:ext>
            </a:extLst>
          </p:cNvPr>
          <p:cNvGraphicFramePr>
            <a:graphicFrameLocks noGrp="1"/>
          </p:cNvGraphicFramePr>
          <p:nvPr>
            <p:ph idx="1"/>
            <p:extLst>
              <p:ext uri="{D42A27DB-BD31-4B8C-83A1-F6EECF244321}">
                <p14:modId xmlns:p14="http://schemas.microsoft.com/office/powerpoint/2010/main" val="135389505"/>
              </p:ext>
            </p:extLst>
          </p:nvPr>
        </p:nvGraphicFramePr>
        <p:xfrm>
          <a:off x="606380" y="709970"/>
          <a:ext cx="10515600" cy="61480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Qr code&#10;&#10;Description automatically generated">
            <a:extLst>
              <a:ext uri="{FF2B5EF4-FFF2-40B4-BE49-F238E27FC236}">
                <a16:creationId xmlns:a16="http://schemas.microsoft.com/office/drawing/2014/main" id="{602F1596-1C83-44D4-8730-CA47E363B21E}"/>
              </a:ext>
            </a:extLst>
          </p:cNvPr>
          <p:cNvPicPr>
            <a:picLocks noChangeAspect="1"/>
          </p:cNvPicPr>
          <p:nvPr/>
        </p:nvPicPr>
        <p:blipFill>
          <a:blip r:embed="rId7"/>
          <a:stretch>
            <a:fillRect/>
          </a:stretch>
        </p:blipFill>
        <p:spPr>
          <a:xfrm>
            <a:off x="7785237" y="616346"/>
            <a:ext cx="1990462" cy="1949978"/>
          </a:xfrm>
          <a:prstGeom prst="rect">
            <a:avLst/>
          </a:prstGeom>
        </p:spPr>
      </p:pic>
    </p:spTree>
    <p:extLst>
      <p:ext uri="{BB962C8B-B14F-4D97-AF65-F5344CB8AC3E}">
        <p14:creationId xmlns:p14="http://schemas.microsoft.com/office/powerpoint/2010/main" val="1089930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BC3F6-888D-4A9D-8B65-CB08922C650C}"/>
              </a:ext>
            </a:extLst>
          </p:cNvPr>
          <p:cNvSpPr>
            <a:spLocks noGrp="1"/>
          </p:cNvSpPr>
          <p:nvPr>
            <p:ph type="title"/>
          </p:nvPr>
        </p:nvSpPr>
        <p:spPr>
          <a:xfrm>
            <a:off x="838200" y="76085"/>
            <a:ext cx="10515600" cy="1325563"/>
          </a:xfrm>
        </p:spPr>
        <p:txBody>
          <a:bodyPr/>
          <a:lstStyle/>
          <a:p>
            <a:r>
              <a:rPr lang="en-GB" b="1" dirty="0"/>
              <a:t>Course Registration</a:t>
            </a:r>
          </a:p>
        </p:txBody>
      </p:sp>
      <p:sp>
        <p:nvSpPr>
          <p:cNvPr id="3" name="Content Placeholder 2">
            <a:extLst>
              <a:ext uri="{FF2B5EF4-FFF2-40B4-BE49-F238E27FC236}">
                <a16:creationId xmlns:a16="http://schemas.microsoft.com/office/drawing/2014/main" id="{5186BF12-2D5E-4837-897F-69F10276E03D}"/>
              </a:ext>
            </a:extLst>
          </p:cNvPr>
          <p:cNvSpPr>
            <a:spLocks noGrp="1"/>
          </p:cNvSpPr>
          <p:nvPr>
            <p:ph idx="1"/>
          </p:nvPr>
        </p:nvSpPr>
        <p:spPr>
          <a:xfrm>
            <a:off x="180303" y="1326524"/>
            <a:ext cx="11655381" cy="4850439"/>
          </a:xfrm>
        </p:spPr>
        <p:txBody>
          <a:bodyPr/>
          <a:lstStyle/>
          <a:p>
            <a:pPr marL="514350" indent="-514350">
              <a:buAutoNum type="arabicPeriod"/>
            </a:pPr>
            <a:r>
              <a:rPr lang="en-GB" dirty="0"/>
              <a:t>Download the course registration form from the website. Refer to this manual (Guideline how to register online) from registration kit </a:t>
            </a:r>
            <a:r>
              <a:rPr lang="en-GB" dirty="0">
                <a:hlinkClick r:id="rId2"/>
              </a:rPr>
              <a:t>https://studentppi.utmspace.edu.my/?p=6861</a:t>
            </a:r>
            <a:endParaRPr lang="en-GB" dirty="0"/>
          </a:p>
          <a:p>
            <a:pPr marL="514350" indent="-514350">
              <a:buAutoNum type="arabicPeriod"/>
            </a:pPr>
            <a:r>
              <a:rPr lang="en-GB" dirty="0"/>
              <a:t>Install an app to fill and sign the form on smartphone/PC.</a:t>
            </a:r>
          </a:p>
          <a:p>
            <a:pPr marL="514350" indent="-514350">
              <a:buFont typeface="Arial" panose="020B0604020202020204" pitchFamily="34" charset="0"/>
              <a:buAutoNum type="arabicPeriod"/>
            </a:pPr>
            <a:r>
              <a:rPr lang="en-GB" dirty="0"/>
              <a:t>Fill in the course registration form. </a:t>
            </a:r>
          </a:p>
        </p:txBody>
      </p:sp>
      <p:pic>
        <p:nvPicPr>
          <p:cNvPr id="4" name="Picture 3">
            <a:extLst>
              <a:ext uri="{FF2B5EF4-FFF2-40B4-BE49-F238E27FC236}">
                <a16:creationId xmlns:a16="http://schemas.microsoft.com/office/drawing/2014/main" id="{985042A9-F2A8-464A-8223-DD38BC9E9F33}"/>
              </a:ext>
            </a:extLst>
          </p:cNvPr>
          <p:cNvPicPr>
            <a:picLocks noChangeAspect="1"/>
          </p:cNvPicPr>
          <p:nvPr/>
        </p:nvPicPr>
        <p:blipFill rotWithShape="1">
          <a:blip r:embed="rId3"/>
          <a:srcRect l="953"/>
          <a:stretch/>
        </p:blipFill>
        <p:spPr>
          <a:xfrm>
            <a:off x="805329" y="4047703"/>
            <a:ext cx="5653026" cy="2566362"/>
          </a:xfrm>
          <a:prstGeom prst="rect">
            <a:avLst/>
          </a:prstGeom>
        </p:spPr>
      </p:pic>
      <p:sp>
        <p:nvSpPr>
          <p:cNvPr id="5" name="TextBox 4">
            <a:extLst>
              <a:ext uri="{FF2B5EF4-FFF2-40B4-BE49-F238E27FC236}">
                <a16:creationId xmlns:a16="http://schemas.microsoft.com/office/drawing/2014/main" id="{1A2CC4A2-68CD-4F3C-BB51-BA5F236ACBCC}"/>
              </a:ext>
            </a:extLst>
          </p:cNvPr>
          <p:cNvSpPr txBox="1"/>
          <p:nvPr/>
        </p:nvSpPr>
        <p:spPr>
          <a:xfrm>
            <a:off x="7083380" y="3751743"/>
            <a:ext cx="4752304" cy="2954655"/>
          </a:xfrm>
          <a:prstGeom prst="rect">
            <a:avLst/>
          </a:prstGeom>
          <a:solidFill>
            <a:srgbClr val="92D050"/>
          </a:solidFill>
        </p:spPr>
        <p:txBody>
          <a:bodyPr wrap="square" rtlCol="0">
            <a:spAutoFit/>
          </a:bodyPr>
          <a:lstStyle/>
          <a:p>
            <a:r>
              <a:rPr lang="en-GB" sz="2400" dirty="0"/>
              <a:t>See the sample of course registration:</a:t>
            </a:r>
          </a:p>
          <a:p>
            <a:pPr marL="342900" indent="-342900">
              <a:buFont typeface="Arial" panose="020B0604020202020204" pitchFamily="34" charset="0"/>
              <a:buChar char="•"/>
            </a:pPr>
            <a:r>
              <a:rPr lang="en-GB" sz="2400" dirty="0">
                <a:hlinkClick r:id="rId4"/>
              </a:rPr>
              <a:t>Engineering/Science student</a:t>
            </a:r>
            <a:endParaRPr lang="en-GB" sz="2400" dirty="0"/>
          </a:p>
          <a:p>
            <a:pPr marL="342900" indent="-342900">
              <a:buFont typeface="Arial" panose="020B0604020202020204" pitchFamily="34" charset="0"/>
              <a:buChar char="•"/>
            </a:pPr>
            <a:r>
              <a:rPr lang="en-GB" sz="2400" dirty="0">
                <a:hlinkClick r:id="rId5"/>
              </a:rPr>
              <a:t>Computer science student</a:t>
            </a:r>
            <a:endParaRPr lang="en-GB" sz="2400" dirty="0"/>
          </a:p>
          <a:p>
            <a:pPr marL="342900" indent="-342900">
              <a:buFont typeface="Arial" panose="020B0604020202020204" pitchFamily="34" charset="0"/>
              <a:buChar char="•"/>
            </a:pPr>
            <a:r>
              <a:rPr lang="en-GB" sz="2400" dirty="0">
                <a:hlinkClick r:id="rId6"/>
              </a:rPr>
              <a:t>Management/Business Student</a:t>
            </a:r>
            <a:endParaRPr lang="en-GB" sz="2400" dirty="0"/>
          </a:p>
          <a:p>
            <a:pPr marL="342900" indent="-342900">
              <a:buFont typeface="Arial" panose="020B0604020202020204" pitchFamily="34" charset="0"/>
              <a:buChar char="•"/>
            </a:pPr>
            <a:r>
              <a:rPr lang="en-GB" sz="2400" dirty="0">
                <a:hlinkClick r:id="rId7"/>
              </a:rPr>
              <a:t>Repeating Student</a:t>
            </a:r>
            <a:endParaRPr lang="en-GB" sz="2400" dirty="0"/>
          </a:p>
          <a:p>
            <a:endParaRPr lang="en-GB" dirty="0"/>
          </a:p>
          <a:p>
            <a:r>
              <a:rPr lang="en-GB" dirty="0"/>
              <a:t>*</a:t>
            </a:r>
            <a:r>
              <a:rPr lang="en-GB" sz="2400" dirty="0">
                <a:solidFill>
                  <a:srgbClr val="FF0000"/>
                </a:solidFill>
              </a:rPr>
              <a:t>Current Session is 20212022-2</a:t>
            </a:r>
            <a:endParaRPr lang="en-GB" dirty="0">
              <a:solidFill>
                <a:srgbClr val="FF0000"/>
              </a:solidFill>
            </a:endParaRPr>
          </a:p>
        </p:txBody>
      </p:sp>
      <p:sp>
        <p:nvSpPr>
          <p:cNvPr id="6" name="TextBox 5">
            <a:extLst>
              <a:ext uri="{FF2B5EF4-FFF2-40B4-BE49-F238E27FC236}">
                <a16:creationId xmlns:a16="http://schemas.microsoft.com/office/drawing/2014/main" id="{0DFF8414-D949-4C51-BF4A-E5A96563B831}"/>
              </a:ext>
            </a:extLst>
          </p:cNvPr>
          <p:cNvSpPr txBox="1"/>
          <p:nvPr/>
        </p:nvSpPr>
        <p:spPr>
          <a:xfrm>
            <a:off x="3132987" y="4961552"/>
            <a:ext cx="1542044" cy="369332"/>
          </a:xfrm>
          <a:prstGeom prst="rect">
            <a:avLst/>
          </a:prstGeom>
          <a:solidFill>
            <a:schemeClr val="accent1">
              <a:lumMod val="40000"/>
              <a:lumOff val="60000"/>
            </a:schemeClr>
          </a:solidFill>
        </p:spPr>
        <p:txBody>
          <a:bodyPr wrap="square" rtlCol="0">
            <a:spAutoFit/>
          </a:bodyPr>
          <a:lstStyle/>
          <a:p>
            <a:r>
              <a:rPr lang="en-GB" dirty="0"/>
              <a:t>20212022-2</a:t>
            </a:r>
          </a:p>
        </p:txBody>
      </p:sp>
    </p:spTree>
    <p:extLst>
      <p:ext uri="{BB962C8B-B14F-4D97-AF65-F5344CB8AC3E}">
        <p14:creationId xmlns:p14="http://schemas.microsoft.com/office/powerpoint/2010/main" val="2584318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2373C0-C6E0-4108-9238-7C1769C22CDC}"/>
              </a:ext>
            </a:extLst>
          </p:cNvPr>
          <p:cNvSpPr>
            <a:spLocks noGrp="1"/>
          </p:cNvSpPr>
          <p:nvPr>
            <p:ph idx="1"/>
          </p:nvPr>
        </p:nvSpPr>
        <p:spPr/>
        <p:txBody>
          <a:bodyPr/>
          <a:lstStyle/>
          <a:p>
            <a:pPr>
              <a:buFontTx/>
              <a:buChar char="-"/>
            </a:pPr>
            <a:r>
              <a:rPr lang="en-GB" dirty="0"/>
              <a:t>For now, lecturer’s signature, academic advisor’s signature are not required. Just leave it blank.</a:t>
            </a:r>
          </a:p>
          <a:p>
            <a:pPr>
              <a:buFontTx/>
              <a:buChar char="-"/>
            </a:pPr>
            <a:r>
              <a:rPr lang="en-GB" dirty="0"/>
              <a:t>Make sure you write the right Course Code of your Module, according to your Degree Programme. Refer to previous slide or page 7-8 of </a:t>
            </a:r>
            <a:r>
              <a:rPr lang="en-GB" b="1" dirty="0">
                <a:hlinkClick r:id="rId2"/>
              </a:rPr>
              <a:t>Guideline Book for Foundation Programme(Bridging)</a:t>
            </a:r>
            <a:endParaRPr lang="en-GB" b="1" dirty="0"/>
          </a:p>
          <a:p>
            <a:pPr>
              <a:buFontTx/>
              <a:buChar char="-"/>
            </a:pPr>
            <a:r>
              <a:rPr lang="en-GB" dirty="0"/>
              <a:t>For repeating students, insert only the courses that you failed in previous semester, and the courses you scored below C.</a:t>
            </a:r>
          </a:p>
          <a:p>
            <a:pPr marL="0" indent="0">
              <a:buNone/>
            </a:pPr>
            <a:r>
              <a:rPr lang="en-GB" dirty="0"/>
              <a:t>4. Submit the registration form online through the given link on item #3    </a:t>
            </a:r>
          </a:p>
          <a:p>
            <a:pPr marL="0" indent="0">
              <a:buNone/>
            </a:pPr>
            <a:r>
              <a:rPr lang="en-GB" dirty="0"/>
              <a:t>    in the registration kit website.</a:t>
            </a:r>
          </a:p>
        </p:txBody>
      </p:sp>
      <p:sp>
        <p:nvSpPr>
          <p:cNvPr id="4" name="Title 1">
            <a:extLst>
              <a:ext uri="{FF2B5EF4-FFF2-40B4-BE49-F238E27FC236}">
                <a16:creationId xmlns:a16="http://schemas.microsoft.com/office/drawing/2014/main" id="{1A0C43AF-729C-453E-90B9-371640D2FF53}"/>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t>Course Registration (continued)</a:t>
            </a:r>
          </a:p>
        </p:txBody>
      </p:sp>
    </p:spTree>
    <p:extLst>
      <p:ext uri="{BB962C8B-B14F-4D97-AF65-F5344CB8AC3E}">
        <p14:creationId xmlns:p14="http://schemas.microsoft.com/office/powerpoint/2010/main" val="4054619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3BEDB-CAF3-4E44-88FC-C4F065962FD7}"/>
              </a:ext>
            </a:extLst>
          </p:cNvPr>
          <p:cNvSpPr>
            <a:spLocks noGrp="1"/>
          </p:cNvSpPr>
          <p:nvPr>
            <p:ph type="title"/>
          </p:nvPr>
        </p:nvSpPr>
        <p:spPr>
          <a:xfrm>
            <a:off x="720634" y="-173380"/>
            <a:ext cx="10515600" cy="1325563"/>
          </a:xfrm>
        </p:spPr>
        <p:txBody>
          <a:bodyPr/>
          <a:lstStyle/>
          <a:p>
            <a:r>
              <a:rPr lang="en-GB" b="1" dirty="0"/>
              <a:t>FAQ</a:t>
            </a:r>
          </a:p>
        </p:txBody>
      </p:sp>
      <p:sp>
        <p:nvSpPr>
          <p:cNvPr id="3" name="Content Placeholder 2">
            <a:extLst>
              <a:ext uri="{FF2B5EF4-FFF2-40B4-BE49-F238E27FC236}">
                <a16:creationId xmlns:a16="http://schemas.microsoft.com/office/drawing/2014/main" id="{134CC4AA-AACE-4162-9F98-BD1E1719B0E0}"/>
              </a:ext>
            </a:extLst>
          </p:cNvPr>
          <p:cNvSpPr>
            <a:spLocks noGrp="1"/>
          </p:cNvSpPr>
          <p:nvPr>
            <p:ph idx="1"/>
          </p:nvPr>
        </p:nvSpPr>
        <p:spPr>
          <a:xfrm>
            <a:off x="720634" y="893852"/>
            <a:ext cx="10515600" cy="5075873"/>
          </a:xfrm>
        </p:spPr>
        <p:txBody>
          <a:bodyPr>
            <a:normAutofit fontScale="92500" lnSpcReduction="20000"/>
          </a:bodyPr>
          <a:lstStyle/>
          <a:p>
            <a:pPr marL="0" indent="0">
              <a:buNone/>
            </a:pPr>
            <a:r>
              <a:rPr lang="en-GB" dirty="0">
                <a:solidFill>
                  <a:srgbClr val="FF0000"/>
                </a:solidFill>
              </a:rPr>
              <a:t>1. What platform do we use for online learning?</a:t>
            </a:r>
          </a:p>
          <a:p>
            <a:pPr marL="0" indent="0">
              <a:buNone/>
            </a:pPr>
            <a:r>
              <a:rPr lang="en-GB" dirty="0"/>
              <a:t>You will use a platform called Blackboard for online learning. Refer to the Blackboard manual that we put on the registration kit website on how to use it.</a:t>
            </a:r>
          </a:p>
          <a:p>
            <a:pPr marL="0" indent="0">
              <a:buNone/>
            </a:pPr>
            <a:r>
              <a:rPr lang="en-GB" dirty="0">
                <a:solidFill>
                  <a:srgbClr val="FF0000"/>
                </a:solidFill>
              </a:rPr>
              <a:t>2. When can we login to Blackboard account ?</a:t>
            </a:r>
          </a:p>
          <a:p>
            <a:pPr marL="0" indent="0">
              <a:buNone/>
            </a:pPr>
            <a:r>
              <a:rPr lang="en-GB" dirty="0"/>
              <a:t>We will try to create those who did the registration before 17</a:t>
            </a:r>
            <a:r>
              <a:rPr lang="en-GB" baseline="30000" dirty="0"/>
              <a:t>th</a:t>
            </a:r>
            <a:r>
              <a:rPr lang="en-GB" dirty="0"/>
              <a:t> March, to have it by the end of week 1. Student who registered later than 17</a:t>
            </a:r>
            <a:r>
              <a:rPr lang="en-GB" baseline="30000" dirty="0"/>
              <a:t>th</a:t>
            </a:r>
            <a:r>
              <a:rPr lang="en-GB" dirty="0"/>
              <a:t> March, will need to wait for another couple of days for  their Blackboard account to be created. But you can still attend the lecture even without having a Blackboard account. Just click the link on the timetable.</a:t>
            </a:r>
          </a:p>
          <a:p>
            <a:pPr marL="0" indent="0">
              <a:buNone/>
            </a:pPr>
            <a:r>
              <a:rPr lang="en-GB" dirty="0">
                <a:solidFill>
                  <a:srgbClr val="FF0000"/>
                </a:solidFill>
              </a:rPr>
              <a:t>3. Is the class is going to be online until the end of semester ?</a:t>
            </a:r>
          </a:p>
          <a:p>
            <a:pPr marL="0" indent="0">
              <a:buNone/>
            </a:pPr>
            <a:r>
              <a:rPr lang="en-GB" dirty="0"/>
              <a:t>For now the class will be online, and the final exam will be online as well. Any changes, we will notify you. Please fill up the survey in the registration kit about your readiness if the class is going to be face-to-face. So that we have enough information to make the right decision for everyone </a:t>
            </a:r>
          </a:p>
          <a:p>
            <a:pPr marL="0" indent="0">
              <a:buNone/>
            </a:pPr>
            <a:endParaRPr lang="en-GB" dirty="0"/>
          </a:p>
        </p:txBody>
      </p:sp>
    </p:spTree>
    <p:extLst>
      <p:ext uri="{BB962C8B-B14F-4D97-AF65-F5344CB8AC3E}">
        <p14:creationId xmlns:p14="http://schemas.microsoft.com/office/powerpoint/2010/main" val="2750342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A7AA0-BF56-4EEA-A87B-E610EE50381F}"/>
              </a:ext>
            </a:extLst>
          </p:cNvPr>
          <p:cNvSpPr>
            <a:spLocks noGrp="1"/>
          </p:cNvSpPr>
          <p:nvPr>
            <p:ph type="title"/>
          </p:nvPr>
        </p:nvSpPr>
        <p:spPr/>
        <p:txBody>
          <a:bodyPr/>
          <a:lstStyle/>
          <a:p>
            <a:r>
              <a:rPr lang="en-GB" dirty="0"/>
              <a:t>Blackboard Account for Online Learning</a:t>
            </a:r>
          </a:p>
        </p:txBody>
      </p:sp>
      <p:sp>
        <p:nvSpPr>
          <p:cNvPr id="3" name="Content Placeholder 2">
            <a:extLst>
              <a:ext uri="{FF2B5EF4-FFF2-40B4-BE49-F238E27FC236}">
                <a16:creationId xmlns:a16="http://schemas.microsoft.com/office/drawing/2014/main" id="{C457C0B0-A4F4-42F4-A33C-2155B2604196}"/>
              </a:ext>
            </a:extLst>
          </p:cNvPr>
          <p:cNvSpPr>
            <a:spLocks noGrp="1"/>
          </p:cNvSpPr>
          <p:nvPr>
            <p:ph idx="1"/>
          </p:nvPr>
        </p:nvSpPr>
        <p:spPr>
          <a:xfrm>
            <a:off x="942703" y="1455557"/>
            <a:ext cx="10515600" cy="4601300"/>
          </a:xfrm>
        </p:spPr>
        <p:txBody>
          <a:bodyPr>
            <a:normAutofit lnSpcReduction="10000"/>
          </a:bodyPr>
          <a:lstStyle/>
          <a:p>
            <a:pPr marL="0" indent="0">
              <a:buNone/>
            </a:pPr>
            <a:r>
              <a:rPr lang="en-GB" dirty="0"/>
              <a:t>Website : </a:t>
            </a:r>
            <a:r>
              <a:rPr lang="en-GB" dirty="0">
                <a:hlinkClick r:id="rId2"/>
              </a:rPr>
              <a:t>https://utmspace.blackboard.com/</a:t>
            </a:r>
            <a:endParaRPr lang="en-GB" dirty="0"/>
          </a:p>
          <a:p>
            <a:pPr marL="0" indent="0">
              <a:buNone/>
            </a:pPr>
            <a:r>
              <a:rPr lang="en-GB" dirty="0"/>
              <a:t>Username : Matric Number in uppercase</a:t>
            </a:r>
          </a:p>
          <a:p>
            <a:pPr marL="0" indent="0">
              <a:buNone/>
            </a:pPr>
            <a:r>
              <a:rPr lang="en-GB" dirty="0"/>
              <a:t>Password : Matric Number in uppercase</a:t>
            </a:r>
          </a:p>
          <a:p>
            <a:pPr marL="0" indent="0">
              <a:buNone/>
            </a:pPr>
            <a:endParaRPr lang="en-GB" dirty="0"/>
          </a:p>
          <a:p>
            <a:pPr marL="0" indent="0">
              <a:buNone/>
            </a:pPr>
            <a:r>
              <a:rPr lang="en-GB" dirty="0"/>
              <a:t>Example:</a:t>
            </a:r>
          </a:p>
          <a:p>
            <a:pPr marL="0" indent="0">
              <a:buNone/>
            </a:pPr>
            <a:r>
              <a:rPr lang="en-GB" dirty="0">
                <a:solidFill>
                  <a:srgbClr val="FF0000"/>
                </a:solidFill>
              </a:rPr>
              <a:t>Username : T21EA0001</a:t>
            </a:r>
          </a:p>
          <a:p>
            <a:pPr marL="0" indent="0">
              <a:buNone/>
            </a:pPr>
            <a:r>
              <a:rPr lang="en-GB" dirty="0">
                <a:solidFill>
                  <a:srgbClr val="FF0000"/>
                </a:solidFill>
              </a:rPr>
              <a:t>Password : T21EA0001</a:t>
            </a:r>
          </a:p>
          <a:p>
            <a:pPr marL="0" indent="0">
              <a:buNone/>
            </a:pPr>
            <a:r>
              <a:rPr lang="en-GB" dirty="0"/>
              <a:t>It will take a few days for the BB account to be created after you registered. If your Blackboard account is not created, you can still attend the class through the link in timetable</a:t>
            </a:r>
          </a:p>
        </p:txBody>
      </p:sp>
    </p:spTree>
    <p:extLst>
      <p:ext uri="{BB962C8B-B14F-4D97-AF65-F5344CB8AC3E}">
        <p14:creationId xmlns:p14="http://schemas.microsoft.com/office/powerpoint/2010/main" val="5749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992C87-4283-4CA0-AAB2-343F9BAB030A}"/>
              </a:ext>
            </a:extLst>
          </p:cNvPr>
          <p:cNvSpPr>
            <a:spLocks noGrp="1"/>
          </p:cNvSpPr>
          <p:nvPr>
            <p:ph type="title"/>
          </p:nvPr>
        </p:nvSpPr>
        <p:spPr>
          <a:xfrm>
            <a:off x="838200" y="28979"/>
            <a:ext cx="10515600" cy="1325563"/>
          </a:xfrm>
        </p:spPr>
        <p:txBody>
          <a:bodyPr/>
          <a:lstStyle/>
          <a:p>
            <a:r>
              <a:rPr lang="en-GB" b="1" dirty="0"/>
              <a:t>Content</a:t>
            </a:r>
          </a:p>
        </p:txBody>
      </p:sp>
      <p:graphicFrame>
        <p:nvGraphicFramePr>
          <p:cNvPr id="7" name="Content Placeholder 4">
            <a:extLst>
              <a:ext uri="{FF2B5EF4-FFF2-40B4-BE49-F238E27FC236}">
                <a16:creationId xmlns:a16="http://schemas.microsoft.com/office/drawing/2014/main" id="{12573CBF-D036-46BC-811B-83ECDD1CD249}"/>
              </a:ext>
            </a:extLst>
          </p:cNvPr>
          <p:cNvGraphicFramePr>
            <a:graphicFrameLocks noGrp="1"/>
          </p:cNvGraphicFramePr>
          <p:nvPr>
            <p:ph idx="1"/>
            <p:extLst>
              <p:ext uri="{D42A27DB-BD31-4B8C-83A1-F6EECF244321}">
                <p14:modId xmlns:p14="http://schemas.microsoft.com/office/powerpoint/2010/main" val="4089069849"/>
              </p:ext>
            </p:extLst>
          </p:nvPr>
        </p:nvGraphicFramePr>
        <p:xfrm>
          <a:off x="838200" y="11620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Rounded Corners 7">
            <a:extLst>
              <a:ext uri="{FF2B5EF4-FFF2-40B4-BE49-F238E27FC236}">
                <a16:creationId xmlns:a16="http://schemas.microsoft.com/office/drawing/2014/main" id="{D30321CD-76EB-4529-99B8-867F888FDCA4}"/>
              </a:ext>
            </a:extLst>
          </p:cNvPr>
          <p:cNvSpPr/>
          <p:nvPr/>
        </p:nvSpPr>
        <p:spPr>
          <a:xfrm>
            <a:off x="838200" y="5719308"/>
            <a:ext cx="10515600" cy="91531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lvl="0">
              <a:lnSpc>
                <a:spcPct val="100000"/>
              </a:lnSpc>
            </a:pPr>
            <a:endParaRPr lang="en-US" dirty="0"/>
          </a:p>
        </p:txBody>
      </p:sp>
      <p:sp>
        <p:nvSpPr>
          <p:cNvPr id="9" name="Rectangle 8" descr="Classroom">
            <a:extLst>
              <a:ext uri="{FF2B5EF4-FFF2-40B4-BE49-F238E27FC236}">
                <a16:creationId xmlns:a16="http://schemas.microsoft.com/office/drawing/2014/main" id="{4AF8B547-BD02-43BC-BF51-8BA78D62683F}"/>
              </a:ext>
            </a:extLst>
          </p:cNvPr>
          <p:cNvSpPr/>
          <p:nvPr/>
        </p:nvSpPr>
        <p:spPr>
          <a:xfrm>
            <a:off x="1115081" y="5925253"/>
            <a:ext cx="503420" cy="503420"/>
          </a:xfrm>
          <a:prstGeom prst="rect">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 name="TextBox 1">
            <a:extLst>
              <a:ext uri="{FF2B5EF4-FFF2-40B4-BE49-F238E27FC236}">
                <a16:creationId xmlns:a16="http://schemas.microsoft.com/office/drawing/2014/main" id="{683860D5-7A4F-4016-A44B-B2A25F71E9BE}"/>
              </a:ext>
            </a:extLst>
          </p:cNvPr>
          <p:cNvSpPr txBox="1"/>
          <p:nvPr/>
        </p:nvSpPr>
        <p:spPr>
          <a:xfrm>
            <a:off x="1895382" y="5917649"/>
            <a:ext cx="6387921" cy="461665"/>
          </a:xfrm>
          <a:prstGeom prst="rect">
            <a:avLst/>
          </a:prstGeom>
          <a:noFill/>
        </p:spPr>
        <p:txBody>
          <a:bodyPr wrap="square" rtlCol="0">
            <a:spAutoFit/>
          </a:bodyPr>
          <a:lstStyle/>
          <a:p>
            <a:r>
              <a:rPr lang="en-GB" sz="2400" dirty="0"/>
              <a:t>How to use Blackboard for online learning</a:t>
            </a:r>
          </a:p>
        </p:txBody>
      </p:sp>
    </p:spTree>
    <p:extLst>
      <p:ext uri="{BB962C8B-B14F-4D97-AF65-F5344CB8AC3E}">
        <p14:creationId xmlns:p14="http://schemas.microsoft.com/office/powerpoint/2010/main" val="589971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C6E7FC-FE24-445B-BA5D-BBD8EE9AE7AE}"/>
              </a:ext>
            </a:extLst>
          </p:cNvPr>
          <p:cNvSpPr>
            <a:spLocks noGrp="1"/>
          </p:cNvSpPr>
          <p:nvPr>
            <p:ph type="title"/>
          </p:nvPr>
        </p:nvSpPr>
        <p:spPr>
          <a:xfrm>
            <a:off x="630936" y="640080"/>
            <a:ext cx="4818888" cy="1481328"/>
          </a:xfrm>
        </p:spPr>
        <p:txBody>
          <a:bodyPr anchor="b">
            <a:normAutofit/>
          </a:bodyPr>
          <a:lstStyle/>
          <a:p>
            <a:r>
              <a:rPr lang="en-GB" sz="5400" dirty="0"/>
              <a:t>Talk to Us</a:t>
            </a:r>
          </a:p>
        </p:txBody>
      </p:sp>
      <p:sp>
        <p:nvSpPr>
          <p:cNvPr id="11"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E712229-F8FC-49CC-901C-4E37225DB743}"/>
              </a:ext>
            </a:extLst>
          </p:cNvPr>
          <p:cNvSpPr>
            <a:spLocks noGrp="1"/>
          </p:cNvSpPr>
          <p:nvPr>
            <p:ph idx="1"/>
          </p:nvPr>
        </p:nvSpPr>
        <p:spPr>
          <a:xfrm>
            <a:off x="630936" y="2660904"/>
            <a:ext cx="4818888" cy="3547872"/>
          </a:xfrm>
        </p:spPr>
        <p:txBody>
          <a:bodyPr anchor="t">
            <a:normAutofit/>
          </a:bodyPr>
          <a:lstStyle/>
          <a:p>
            <a:r>
              <a:rPr lang="en-GB" sz="2200" dirty="0"/>
              <a:t>If you have any problem that will affect your study, talk to us. Talk to your academic advisor.</a:t>
            </a:r>
          </a:p>
          <a:p>
            <a:r>
              <a:rPr lang="en-GB" sz="2200" dirty="0"/>
              <a:t>We will listen to your problem and try to help you as much as we can.</a:t>
            </a:r>
          </a:p>
          <a:p>
            <a:endParaRPr lang="en-GB" sz="2200" dirty="0"/>
          </a:p>
          <a:p>
            <a:endParaRPr lang="en-GB" sz="2200" dirty="0"/>
          </a:p>
        </p:txBody>
      </p:sp>
      <p:pic>
        <p:nvPicPr>
          <p:cNvPr id="4" name="Picture 3" descr="Diagram&#10;&#10;Description automatically generated">
            <a:extLst>
              <a:ext uri="{FF2B5EF4-FFF2-40B4-BE49-F238E27FC236}">
                <a16:creationId xmlns:a16="http://schemas.microsoft.com/office/drawing/2014/main" id="{4124EE02-7E6C-48A2-900A-1E67030E5CFA}"/>
              </a:ext>
            </a:extLst>
          </p:cNvPr>
          <p:cNvPicPr>
            <a:picLocks noChangeAspect="1"/>
          </p:cNvPicPr>
          <p:nvPr/>
        </p:nvPicPr>
        <p:blipFill rotWithShape="1">
          <a:blip r:embed="rId2"/>
          <a:srcRect l="-1" r="-3040" b="23044"/>
          <a:stretch/>
        </p:blipFill>
        <p:spPr>
          <a:xfrm>
            <a:off x="6576479" y="640081"/>
            <a:ext cx="4641020" cy="4292528"/>
          </a:xfrm>
          <a:prstGeom prst="rect">
            <a:avLst/>
          </a:prstGeom>
        </p:spPr>
      </p:pic>
    </p:spTree>
    <p:extLst>
      <p:ext uri="{BB962C8B-B14F-4D97-AF65-F5344CB8AC3E}">
        <p14:creationId xmlns:p14="http://schemas.microsoft.com/office/powerpoint/2010/main" val="1601524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b="1"/>
              <a:t>Contact us</a:t>
            </a:r>
            <a:endParaRPr lang="en-AU" sz="3600" b="1" dirty="0"/>
          </a:p>
        </p:txBody>
      </p:sp>
      <p:sp>
        <p:nvSpPr>
          <p:cNvPr id="3" name="Content Placeholder 2"/>
          <p:cNvSpPr>
            <a:spLocks noGrp="1"/>
          </p:cNvSpPr>
          <p:nvPr>
            <p:ph idx="1"/>
          </p:nvPr>
        </p:nvSpPr>
        <p:spPr>
          <a:xfrm>
            <a:off x="613334" y="1547177"/>
            <a:ext cx="5317566" cy="4525963"/>
          </a:xfrm>
        </p:spPr>
        <p:txBody>
          <a:bodyPr>
            <a:normAutofit/>
          </a:bodyPr>
          <a:lstStyle/>
          <a:p>
            <a:pPr marL="0" indent="0" algn="ctr">
              <a:buNone/>
            </a:pPr>
            <a:endParaRPr lang="en-AU" dirty="0"/>
          </a:p>
          <a:p>
            <a:pPr marL="0" indent="0">
              <a:lnSpc>
                <a:spcPct val="100000"/>
              </a:lnSpc>
              <a:buNone/>
            </a:pPr>
            <a:r>
              <a:rPr lang="en-AU" sz="1800" b="1" dirty="0">
                <a:solidFill>
                  <a:srgbClr val="FF0000"/>
                </a:solidFill>
                <a:latin typeface="Century Gothic" panose="020B0502020202020204" pitchFamily="34" charset="0"/>
              </a:rPr>
              <a:t>UTM-IDP Department</a:t>
            </a:r>
            <a:endParaRPr lang="en-AU" sz="2000" b="1" dirty="0">
              <a:solidFill>
                <a:srgbClr val="FF0000"/>
              </a:solidFill>
              <a:latin typeface="Century Gothic" panose="020B0502020202020204" pitchFamily="34" charset="0"/>
            </a:endParaRPr>
          </a:p>
          <a:p>
            <a:pPr marL="0" indent="0">
              <a:lnSpc>
                <a:spcPct val="100000"/>
              </a:lnSpc>
              <a:buNone/>
            </a:pPr>
            <a:r>
              <a:rPr lang="en-AU" sz="2000" b="1" dirty="0">
                <a:latin typeface="Century Gothic" panose="020B0502020202020204" pitchFamily="34" charset="0"/>
              </a:rPr>
              <a:t>Centre for Degree  and Foundation Programme, </a:t>
            </a:r>
          </a:p>
          <a:p>
            <a:pPr marL="0" indent="0">
              <a:lnSpc>
                <a:spcPct val="100000"/>
              </a:lnSpc>
              <a:buNone/>
            </a:pPr>
            <a:r>
              <a:rPr lang="en-AU" sz="2000" b="1" dirty="0">
                <a:latin typeface="Century Gothic" panose="020B0502020202020204" pitchFamily="34" charset="0"/>
              </a:rPr>
              <a:t>SPACE</a:t>
            </a:r>
          </a:p>
          <a:p>
            <a:pPr marL="0" indent="0">
              <a:lnSpc>
                <a:spcPct val="100000"/>
              </a:lnSpc>
              <a:buNone/>
            </a:pPr>
            <a:r>
              <a:rPr lang="en-AU" sz="2000" b="1" dirty="0">
                <a:latin typeface="Century Gothic" panose="020B0502020202020204" pitchFamily="34" charset="0"/>
              </a:rPr>
              <a:t>Level 4, Block T05</a:t>
            </a:r>
          </a:p>
          <a:p>
            <a:pPr marL="0" indent="0">
              <a:lnSpc>
                <a:spcPct val="100000"/>
              </a:lnSpc>
              <a:buNone/>
            </a:pPr>
            <a:r>
              <a:rPr lang="en-AU" sz="2000" b="1" dirty="0" err="1">
                <a:latin typeface="Century Gothic" panose="020B0502020202020204" pitchFamily="34" charset="0"/>
              </a:rPr>
              <a:t>Universiti</a:t>
            </a:r>
            <a:r>
              <a:rPr lang="en-AU" sz="2000" b="1" dirty="0">
                <a:latin typeface="Century Gothic" panose="020B0502020202020204" pitchFamily="34" charset="0"/>
              </a:rPr>
              <a:t> </a:t>
            </a:r>
            <a:r>
              <a:rPr lang="en-AU" sz="2000" b="1" dirty="0" err="1">
                <a:latin typeface="Century Gothic" panose="020B0502020202020204" pitchFamily="34" charset="0"/>
              </a:rPr>
              <a:t>Teknologi</a:t>
            </a:r>
            <a:r>
              <a:rPr lang="en-AU" sz="2000" b="1" dirty="0">
                <a:latin typeface="Century Gothic" panose="020B0502020202020204" pitchFamily="34" charset="0"/>
              </a:rPr>
              <a:t> Malaysia</a:t>
            </a:r>
          </a:p>
          <a:p>
            <a:pPr marL="0" indent="0">
              <a:lnSpc>
                <a:spcPct val="100000"/>
              </a:lnSpc>
              <a:buNone/>
            </a:pPr>
            <a:r>
              <a:rPr lang="en-AU" sz="2000" b="1" dirty="0">
                <a:latin typeface="Century Gothic" panose="020B0502020202020204" pitchFamily="34" charset="0"/>
              </a:rPr>
              <a:t>81310 </a:t>
            </a:r>
            <a:r>
              <a:rPr lang="en-AU" sz="2000" b="1" dirty="0" err="1">
                <a:latin typeface="Century Gothic" panose="020B0502020202020204" pitchFamily="34" charset="0"/>
              </a:rPr>
              <a:t>Skudai</a:t>
            </a:r>
            <a:r>
              <a:rPr lang="en-AU" sz="2000" b="1" dirty="0">
                <a:latin typeface="Century Gothic" panose="020B0502020202020204" pitchFamily="34" charset="0"/>
              </a:rPr>
              <a:t>, Johor</a:t>
            </a:r>
          </a:p>
          <a:p>
            <a:pPr marL="0" indent="0">
              <a:lnSpc>
                <a:spcPct val="100000"/>
              </a:lnSpc>
              <a:buNone/>
            </a:pPr>
            <a:r>
              <a:rPr lang="en-AU" sz="2000" b="1" dirty="0">
                <a:latin typeface="Century Gothic" panose="020B0502020202020204" pitchFamily="34" charset="0"/>
              </a:rPr>
              <a:t>Phone: </a:t>
            </a:r>
            <a:r>
              <a:rPr lang="en-GB" sz="2000" b="1" dirty="0">
                <a:latin typeface="Century Gothic" panose="020B0502020202020204" pitchFamily="34" charset="0"/>
                <a:cs typeface="Calibri" panose="020F0502020204030204" pitchFamily="34" charset="0"/>
              </a:rPr>
              <a:t>07 – 5318061</a:t>
            </a:r>
            <a:endParaRPr lang="en-AU" sz="2000" b="1" dirty="0">
              <a:latin typeface="Century Gothic" panose="020B0502020202020204" pitchFamily="34" charset="0"/>
              <a:cs typeface="Calibri" panose="020F0502020204030204" pitchFamily="34" charset="0"/>
            </a:endParaRPr>
          </a:p>
          <a:p>
            <a:pPr marL="0" indent="0">
              <a:lnSpc>
                <a:spcPct val="100000"/>
              </a:lnSpc>
              <a:buNone/>
            </a:pPr>
            <a:r>
              <a:rPr lang="en-AU" sz="2000" dirty="0"/>
              <a:t>Email: </a:t>
            </a:r>
            <a:r>
              <a:rPr lang="en-AU" sz="2000" dirty="0">
                <a:hlinkClick r:id="rId2"/>
              </a:rPr>
              <a:t>utmidp@utmspace.edu.my</a:t>
            </a:r>
            <a:endParaRPr lang="en-AU" sz="2000" dirty="0"/>
          </a:p>
          <a:p>
            <a:pPr marL="0" indent="0">
              <a:lnSpc>
                <a:spcPct val="110000"/>
              </a:lnSpc>
              <a:buNone/>
            </a:pPr>
            <a:endParaRPr lang="en-AU" dirty="0"/>
          </a:p>
          <a:p>
            <a:pPr marL="0" indent="0" algn="ctr">
              <a:buNone/>
            </a:pPr>
            <a:endParaRPr lang="en-AU" dirty="0"/>
          </a:p>
        </p:txBody>
      </p:sp>
      <p:sp>
        <p:nvSpPr>
          <p:cNvPr id="4" name="TextBox 3">
            <a:extLst>
              <a:ext uri="{FF2B5EF4-FFF2-40B4-BE49-F238E27FC236}">
                <a16:creationId xmlns:a16="http://schemas.microsoft.com/office/drawing/2014/main" id="{712476E9-05C4-462F-84B0-ED130A2AE411}"/>
              </a:ext>
            </a:extLst>
          </p:cNvPr>
          <p:cNvSpPr txBox="1"/>
          <p:nvPr/>
        </p:nvSpPr>
        <p:spPr>
          <a:xfrm>
            <a:off x="6640830" y="1797784"/>
            <a:ext cx="6408712" cy="2531783"/>
          </a:xfrm>
          <a:prstGeom prst="rect">
            <a:avLst/>
          </a:prstGeom>
          <a:noFill/>
        </p:spPr>
        <p:txBody>
          <a:bodyPr wrap="square" rtlCol="0">
            <a:spAutoFit/>
          </a:bodyPr>
          <a:lstStyle/>
          <a:p>
            <a:pPr>
              <a:lnSpc>
                <a:spcPct val="150000"/>
              </a:lnSpc>
            </a:pPr>
            <a:r>
              <a:rPr lang="en-GB" b="1" dirty="0">
                <a:solidFill>
                  <a:srgbClr val="FF0000"/>
                </a:solidFill>
                <a:latin typeface="Century Gothic" pitchFamily="34" charset="0"/>
              </a:rPr>
              <a:t>BLOK H, ARAS 1</a:t>
            </a:r>
          </a:p>
          <a:p>
            <a:pPr>
              <a:lnSpc>
                <a:spcPct val="150000"/>
              </a:lnSpc>
            </a:pPr>
            <a:r>
              <a:rPr lang="en-MY" b="1" dirty="0">
                <a:solidFill>
                  <a:srgbClr val="FF0000"/>
                </a:solidFill>
                <a:latin typeface="Century Gothic" pitchFamily="34" charset="0"/>
              </a:rPr>
              <a:t>CENTRE OF DIPLOMA STUDIES</a:t>
            </a:r>
          </a:p>
          <a:p>
            <a:pPr>
              <a:lnSpc>
                <a:spcPct val="150000"/>
              </a:lnSpc>
            </a:pPr>
            <a:r>
              <a:rPr lang="en-MY" b="1" dirty="0">
                <a:solidFill>
                  <a:srgbClr val="FF0000"/>
                </a:solidFill>
                <a:latin typeface="Century Gothic" pitchFamily="34" charset="0"/>
              </a:rPr>
              <a:t>UTM KUALA LUMPUR</a:t>
            </a:r>
          </a:p>
          <a:p>
            <a:pPr>
              <a:lnSpc>
                <a:spcPct val="150000"/>
              </a:lnSpc>
            </a:pPr>
            <a:r>
              <a:rPr lang="en-GB" b="1" dirty="0">
                <a:solidFill>
                  <a:srgbClr val="FF0000"/>
                </a:solidFill>
                <a:latin typeface="Century Gothic" pitchFamily="34" charset="0"/>
              </a:rPr>
              <a:t>Jalan Sultan Yahya Petra</a:t>
            </a:r>
          </a:p>
          <a:p>
            <a:pPr>
              <a:lnSpc>
                <a:spcPct val="150000"/>
              </a:lnSpc>
            </a:pPr>
            <a:r>
              <a:rPr lang="en-GB" b="1" dirty="0">
                <a:solidFill>
                  <a:srgbClr val="FF0000"/>
                </a:solidFill>
                <a:latin typeface="Century Gothic" pitchFamily="34" charset="0"/>
              </a:rPr>
              <a:t>53300 Kuala Lumpur</a:t>
            </a:r>
          </a:p>
          <a:p>
            <a:pPr>
              <a:lnSpc>
                <a:spcPct val="150000"/>
              </a:lnSpc>
            </a:pPr>
            <a:r>
              <a:rPr lang="en-GB" b="1" dirty="0">
                <a:solidFill>
                  <a:schemeClr val="accent5">
                    <a:lumMod val="75000"/>
                  </a:schemeClr>
                </a:solidFill>
                <a:latin typeface="Century Gothic" pitchFamily="34" charset="0"/>
              </a:rPr>
              <a:t>Person in charge: Ummu </a:t>
            </a:r>
            <a:r>
              <a:rPr lang="en-GB" b="1" dirty="0" err="1">
                <a:solidFill>
                  <a:schemeClr val="accent5">
                    <a:lumMod val="75000"/>
                  </a:schemeClr>
                </a:solidFill>
                <a:latin typeface="Century Gothic" pitchFamily="34" charset="0"/>
              </a:rPr>
              <a:t>Habibah</a:t>
            </a:r>
            <a:r>
              <a:rPr lang="en-GB" b="1" dirty="0">
                <a:solidFill>
                  <a:schemeClr val="accent5">
                    <a:lumMod val="75000"/>
                  </a:schemeClr>
                </a:solidFill>
                <a:latin typeface="Century Gothic" pitchFamily="34" charset="0"/>
              </a:rPr>
              <a:t> </a:t>
            </a:r>
            <a:r>
              <a:rPr lang="en-GB" b="1" dirty="0" err="1">
                <a:solidFill>
                  <a:schemeClr val="accent5">
                    <a:lumMod val="75000"/>
                  </a:schemeClr>
                </a:solidFill>
                <a:latin typeface="Century Gothic" pitchFamily="34" charset="0"/>
              </a:rPr>
              <a:t>binti</a:t>
            </a:r>
            <a:r>
              <a:rPr lang="en-GB" b="1" dirty="0">
                <a:solidFill>
                  <a:schemeClr val="accent5">
                    <a:lumMod val="75000"/>
                  </a:schemeClr>
                </a:solidFill>
                <a:latin typeface="Century Gothic" pitchFamily="34" charset="0"/>
              </a:rPr>
              <a:t> Ahmad</a:t>
            </a:r>
            <a:endParaRPr lang="en-MY" b="1" dirty="0">
              <a:solidFill>
                <a:schemeClr val="accent5">
                  <a:lumMod val="75000"/>
                </a:schemeClr>
              </a:solidFill>
              <a:latin typeface="Century Gothic" pitchFamily="34" charset="0"/>
            </a:endParaRPr>
          </a:p>
        </p:txBody>
      </p:sp>
    </p:spTree>
    <p:extLst>
      <p:ext uri="{BB962C8B-B14F-4D97-AF65-F5344CB8AC3E}">
        <p14:creationId xmlns:p14="http://schemas.microsoft.com/office/powerpoint/2010/main" val="3170535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B07028-9F1A-4DAC-9315-51465F3D104C}"/>
              </a:ext>
            </a:extLst>
          </p:cNvPr>
          <p:cNvSpPr>
            <a:spLocks noGrp="1"/>
          </p:cNvSpPr>
          <p:nvPr>
            <p:ph type="title"/>
          </p:nvPr>
        </p:nvSpPr>
        <p:spPr>
          <a:xfrm>
            <a:off x="838200" y="2331711"/>
            <a:ext cx="10515600" cy="1325563"/>
          </a:xfrm>
        </p:spPr>
        <p:txBody>
          <a:bodyPr>
            <a:normAutofit/>
          </a:bodyPr>
          <a:lstStyle/>
          <a:p>
            <a:pPr algn="ctr"/>
            <a:r>
              <a:rPr lang="en-GB" sz="5400" b="1" dirty="0"/>
              <a:t>THANK YOU</a:t>
            </a:r>
          </a:p>
        </p:txBody>
      </p:sp>
    </p:spTree>
    <p:extLst>
      <p:ext uri="{BB962C8B-B14F-4D97-AF65-F5344CB8AC3E}">
        <p14:creationId xmlns:p14="http://schemas.microsoft.com/office/powerpoint/2010/main" val="1999150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072BA27-4F3C-4892-8375-D89C71E6F77D}"/>
              </a:ext>
            </a:extLst>
          </p:cNvPr>
          <p:cNvSpPr>
            <a:spLocks noGrp="1"/>
          </p:cNvSpPr>
          <p:nvPr>
            <p:ph type="title"/>
          </p:nvPr>
        </p:nvSpPr>
        <p:spPr>
          <a:xfrm>
            <a:off x="759955" y="404665"/>
            <a:ext cx="10962672" cy="994172"/>
          </a:xfrm>
        </p:spPr>
        <p:txBody>
          <a:bodyPr>
            <a:normAutofit fontScale="90000"/>
          </a:bodyPr>
          <a:lstStyle/>
          <a:p>
            <a:r>
              <a:rPr lang="en-GB" sz="5143" b="1" dirty="0">
                <a:latin typeface="Century Gothic" pitchFamily="34" charset="0"/>
              </a:rPr>
              <a:t>BRIDGING PROGRAMME PATHWAY</a:t>
            </a:r>
          </a:p>
        </p:txBody>
      </p:sp>
      <p:sp>
        <p:nvSpPr>
          <p:cNvPr id="6" name="TextBox 5">
            <a:extLst>
              <a:ext uri="{FF2B5EF4-FFF2-40B4-BE49-F238E27FC236}">
                <a16:creationId xmlns:a16="http://schemas.microsoft.com/office/drawing/2014/main" id="{BFC331B5-1741-49DF-9710-073152CB8EF2}"/>
              </a:ext>
            </a:extLst>
          </p:cNvPr>
          <p:cNvSpPr txBox="1"/>
          <p:nvPr/>
        </p:nvSpPr>
        <p:spPr>
          <a:xfrm>
            <a:off x="231948" y="3167744"/>
            <a:ext cx="3075385" cy="978332"/>
          </a:xfrm>
          <a:prstGeom prst="rect">
            <a:avLst/>
          </a:prstGeom>
          <a:solidFill>
            <a:srgbClr val="00B050"/>
          </a:solidFill>
        </p:spPr>
        <p:style>
          <a:lnRef idx="0">
            <a:schemeClr val="dk1"/>
          </a:lnRef>
          <a:fillRef idx="3">
            <a:schemeClr val="dk1"/>
          </a:fillRef>
          <a:effectRef idx="3">
            <a:schemeClr val="dk1"/>
          </a:effectRef>
          <a:fontRef idx="minor">
            <a:schemeClr val="lt1"/>
          </a:fontRef>
        </p:style>
        <p:txBody>
          <a:bodyPr wrap="square" lIns="97650" tIns="48825" rIns="97650" bIns="48825" rtlCol="0">
            <a:spAutoFit/>
          </a:bodyPr>
          <a:lstStyle/>
          <a:p>
            <a:pPr algn="ctr"/>
            <a:endParaRPr lang="en-GB" sz="1429" dirty="0">
              <a:latin typeface="Century Gothic" pitchFamily="34" charset="0"/>
            </a:endParaRPr>
          </a:p>
          <a:p>
            <a:pPr algn="ctr"/>
            <a:r>
              <a:rPr lang="en-GB" sz="1429" dirty="0">
                <a:latin typeface="Century Gothic" pitchFamily="34" charset="0"/>
              </a:rPr>
              <a:t>A-LEVEL or equivalent and fit the English language requirement</a:t>
            </a:r>
          </a:p>
          <a:p>
            <a:pPr algn="ctr"/>
            <a:endParaRPr lang="en-GB" sz="1429" dirty="0">
              <a:latin typeface="Century Gothic" pitchFamily="34" charset="0"/>
            </a:endParaRPr>
          </a:p>
        </p:txBody>
      </p:sp>
      <p:sp>
        <p:nvSpPr>
          <p:cNvPr id="8" name="TextBox 7">
            <a:extLst>
              <a:ext uri="{FF2B5EF4-FFF2-40B4-BE49-F238E27FC236}">
                <a16:creationId xmlns:a16="http://schemas.microsoft.com/office/drawing/2014/main" id="{34F9640A-9FFC-4994-AA2C-259E9596339E}"/>
              </a:ext>
            </a:extLst>
          </p:cNvPr>
          <p:cNvSpPr txBox="1"/>
          <p:nvPr/>
        </p:nvSpPr>
        <p:spPr>
          <a:xfrm>
            <a:off x="4096027" y="2310741"/>
            <a:ext cx="2145268" cy="978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97650" tIns="48825" rIns="97650" bIns="48825" rtlCol="0">
            <a:spAutoFit/>
          </a:bodyPr>
          <a:lstStyle/>
          <a:p>
            <a:pPr algn="ctr"/>
            <a:endParaRPr lang="en-GB" sz="1429" dirty="0"/>
          </a:p>
          <a:p>
            <a:pPr algn="ctr"/>
            <a:r>
              <a:rPr lang="en-GB" sz="1429" b="1" dirty="0"/>
              <a:t>INTERNATIONAL STUDENT</a:t>
            </a:r>
          </a:p>
          <a:p>
            <a:pPr algn="ctr"/>
            <a:endParaRPr lang="en-GB" sz="1429" dirty="0"/>
          </a:p>
        </p:txBody>
      </p:sp>
      <p:sp>
        <p:nvSpPr>
          <p:cNvPr id="10" name="TextBox 9">
            <a:extLst>
              <a:ext uri="{FF2B5EF4-FFF2-40B4-BE49-F238E27FC236}">
                <a16:creationId xmlns:a16="http://schemas.microsoft.com/office/drawing/2014/main" id="{B87D532F-11AF-4590-AC05-238D6A93335E}"/>
              </a:ext>
            </a:extLst>
          </p:cNvPr>
          <p:cNvSpPr txBox="1"/>
          <p:nvPr/>
        </p:nvSpPr>
        <p:spPr>
          <a:xfrm>
            <a:off x="7307395" y="3209798"/>
            <a:ext cx="1732198" cy="1095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97650" tIns="48825" rIns="97650" bIns="48825" rtlCol="0">
            <a:spAutoFit/>
          </a:bodyPr>
          <a:lstStyle/>
          <a:p>
            <a:pPr algn="ctr"/>
            <a:endParaRPr lang="en-GB" sz="1619" dirty="0"/>
          </a:p>
          <a:p>
            <a:pPr algn="ctr"/>
            <a:r>
              <a:rPr lang="en-GB" sz="1619" b="1" dirty="0"/>
              <a:t>BRIDGING PROGRAMME</a:t>
            </a:r>
          </a:p>
          <a:p>
            <a:pPr algn="ctr"/>
            <a:endParaRPr lang="en-GB" sz="1619" dirty="0"/>
          </a:p>
        </p:txBody>
      </p:sp>
      <p:sp>
        <p:nvSpPr>
          <p:cNvPr id="11" name="Rectangle 10">
            <a:extLst>
              <a:ext uri="{FF2B5EF4-FFF2-40B4-BE49-F238E27FC236}">
                <a16:creationId xmlns:a16="http://schemas.microsoft.com/office/drawing/2014/main" id="{A31C32E9-51FC-49E1-A958-09FE74E66450}"/>
              </a:ext>
            </a:extLst>
          </p:cNvPr>
          <p:cNvSpPr/>
          <p:nvPr/>
        </p:nvSpPr>
        <p:spPr>
          <a:xfrm>
            <a:off x="9814784" y="2215568"/>
            <a:ext cx="2145268" cy="3043823"/>
          </a:xfrm>
          <a:prstGeom prst="rect">
            <a:avLst/>
          </a:prstGeom>
          <a:solidFill>
            <a:srgbClr val="851E09"/>
          </a:solidFill>
        </p:spPr>
        <p:style>
          <a:lnRef idx="2">
            <a:schemeClr val="accent6">
              <a:shade val="50000"/>
            </a:schemeClr>
          </a:lnRef>
          <a:fillRef idx="1">
            <a:schemeClr val="accent6"/>
          </a:fillRef>
          <a:effectRef idx="0">
            <a:schemeClr val="accent6"/>
          </a:effectRef>
          <a:fontRef idx="minor">
            <a:schemeClr val="lt1"/>
          </a:fontRef>
        </p:style>
        <p:txBody>
          <a:bodyPr lIns="97650" tIns="48825" rIns="97650" bIns="48825" rtlCol="0" anchor="ctr"/>
          <a:lstStyle/>
          <a:p>
            <a:pPr algn="ctr"/>
            <a:r>
              <a:rPr lang="en-GB" sz="1429" b="1" dirty="0"/>
              <a:t>UTM BACHELOR DEGREE PROGRAMME</a:t>
            </a:r>
          </a:p>
        </p:txBody>
      </p:sp>
      <p:cxnSp>
        <p:nvCxnSpPr>
          <p:cNvPr id="17" name="Straight Arrow Connector 16">
            <a:extLst>
              <a:ext uri="{FF2B5EF4-FFF2-40B4-BE49-F238E27FC236}">
                <a16:creationId xmlns:a16="http://schemas.microsoft.com/office/drawing/2014/main" id="{6E1B0538-4193-4E40-80AF-8775E793C6D5}"/>
              </a:ext>
            </a:extLst>
          </p:cNvPr>
          <p:cNvCxnSpPr>
            <a:cxnSpLocks/>
            <a:stCxn id="6" idx="3"/>
            <a:endCxn id="8" idx="1"/>
          </p:cNvCxnSpPr>
          <p:nvPr/>
        </p:nvCxnSpPr>
        <p:spPr>
          <a:xfrm flipV="1">
            <a:off x="3307333" y="2799907"/>
            <a:ext cx="788694" cy="857003"/>
          </a:xfrm>
          <a:prstGeom prst="straightConnector1">
            <a:avLst/>
          </a:prstGeom>
          <a:ln w="15875">
            <a:solidFill>
              <a:schemeClr val="tx1"/>
            </a:solidFill>
            <a:headEnd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D04CE91-119A-4955-9626-B04DF52DE376}"/>
              </a:ext>
            </a:extLst>
          </p:cNvPr>
          <p:cNvCxnSpPr>
            <a:cxnSpLocks/>
          </p:cNvCxnSpPr>
          <p:nvPr/>
        </p:nvCxnSpPr>
        <p:spPr>
          <a:xfrm>
            <a:off x="3311163" y="3766646"/>
            <a:ext cx="841150" cy="1106227"/>
          </a:xfrm>
          <a:prstGeom prst="straightConnector1">
            <a:avLst/>
          </a:prstGeom>
          <a:ln w="15875">
            <a:solidFill>
              <a:schemeClr val="tx1"/>
            </a:solidFill>
            <a:headEnd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E21AD0A-8352-461D-A716-C0B00B23DB40}"/>
              </a:ext>
            </a:extLst>
          </p:cNvPr>
          <p:cNvCxnSpPr>
            <a:cxnSpLocks/>
            <a:stCxn id="8" idx="3"/>
            <a:endCxn id="10" idx="1"/>
          </p:cNvCxnSpPr>
          <p:nvPr/>
        </p:nvCxnSpPr>
        <p:spPr>
          <a:xfrm>
            <a:off x="6241295" y="2799907"/>
            <a:ext cx="1066100" cy="957535"/>
          </a:xfrm>
          <a:prstGeom prst="straightConnector1">
            <a:avLst/>
          </a:prstGeom>
          <a:ln w="15875">
            <a:solidFill>
              <a:schemeClr val="tx1"/>
            </a:solidFill>
            <a:headEnd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E02237AE-ADAF-4A28-9A77-C0370CEB44AF}"/>
              </a:ext>
            </a:extLst>
          </p:cNvPr>
          <p:cNvCxnSpPr>
            <a:cxnSpLocks/>
          </p:cNvCxnSpPr>
          <p:nvPr/>
        </p:nvCxnSpPr>
        <p:spPr>
          <a:xfrm flipV="1">
            <a:off x="9063988" y="3737480"/>
            <a:ext cx="772626" cy="1"/>
          </a:xfrm>
          <a:prstGeom prst="straightConnector1">
            <a:avLst/>
          </a:prstGeom>
          <a:ln w="15875">
            <a:solidFill>
              <a:schemeClr val="tx1"/>
            </a:solidFill>
            <a:headEnd w="lg" len="med"/>
            <a:tailEnd type="triangle" w="lg" len="med"/>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9B18FD67-3929-49FC-B572-B80925D2D24F}"/>
              </a:ext>
            </a:extLst>
          </p:cNvPr>
          <p:cNvSpPr txBox="1"/>
          <p:nvPr/>
        </p:nvSpPr>
        <p:spPr>
          <a:xfrm>
            <a:off x="4707958" y="4138562"/>
            <a:ext cx="1690609" cy="362394"/>
          </a:xfrm>
          <a:prstGeom prst="rect">
            <a:avLst/>
          </a:prstGeom>
          <a:noFill/>
        </p:spPr>
        <p:txBody>
          <a:bodyPr wrap="square" lIns="97650" tIns="48825" rIns="97650" bIns="48825" rtlCol="0">
            <a:spAutoFit/>
          </a:bodyPr>
          <a:lstStyle/>
          <a:p>
            <a:r>
              <a:rPr lang="en-GB" sz="1714" b="1" dirty="0"/>
              <a:t>UTM-IDP</a:t>
            </a:r>
          </a:p>
        </p:txBody>
      </p:sp>
      <p:sp>
        <p:nvSpPr>
          <p:cNvPr id="16" name="TextBox 15">
            <a:extLst>
              <a:ext uri="{FF2B5EF4-FFF2-40B4-BE49-F238E27FC236}">
                <a16:creationId xmlns:a16="http://schemas.microsoft.com/office/drawing/2014/main" id="{982CE0E5-2FD3-46D2-8E1F-4AA5D25FD777}"/>
              </a:ext>
            </a:extLst>
          </p:cNvPr>
          <p:cNvSpPr txBox="1"/>
          <p:nvPr/>
        </p:nvSpPr>
        <p:spPr>
          <a:xfrm>
            <a:off x="4161250" y="4526333"/>
            <a:ext cx="2145268" cy="978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97650" tIns="48825" rIns="97650" bIns="48825" rtlCol="0">
            <a:spAutoFit/>
          </a:bodyPr>
          <a:lstStyle/>
          <a:p>
            <a:pPr algn="ctr"/>
            <a:endParaRPr lang="en-GB" sz="1429" dirty="0"/>
          </a:p>
          <a:p>
            <a:pPr algn="ctr"/>
            <a:r>
              <a:rPr lang="en-GB" sz="1429" b="1" dirty="0"/>
              <a:t>INTERNATIONAL STUDENT</a:t>
            </a:r>
          </a:p>
          <a:p>
            <a:pPr algn="ctr"/>
            <a:endParaRPr lang="en-GB" sz="1429" dirty="0"/>
          </a:p>
        </p:txBody>
      </p:sp>
      <p:cxnSp>
        <p:nvCxnSpPr>
          <p:cNvPr id="19" name="Straight Arrow Connector 18">
            <a:extLst>
              <a:ext uri="{FF2B5EF4-FFF2-40B4-BE49-F238E27FC236}">
                <a16:creationId xmlns:a16="http://schemas.microsoft.com/office/drawing/2014/main" id="{6515E1CE-2ABA-4245-81B7-9DED2786BBCC}"/>
              </a:ext>
            </a:extLst>
          </p:cNvPr>
          <p:cNvCxnSpPr>
            <a:cxnSpLocks/>
            <a:stCxn id="16" idx="3"/>
          </p:cNvCxnSpPr>
          <p:nvPr/>
        </p:nvCxnSpPr>
        <p:spPr>
          <a:xfrm flipV="1">
            <a:off x="6306518" y="3766647"/>
            <a:ext cx="1000877" cy="1248852"/>
          </a:xfrm>
          <a:prstGeom prst="straightConnector1">
            <a:avLst/>
          </a:prstGeom>
          <a:ln w="15875">
            <a:solidFill>
              <a:schemeClr val="tx1"/>
            </a:solidFill>
            <a:headEnd w="lg" len="med"/>
            <a:tailEnd type="triangle" w="lg"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080D1B7-8D73-4DF5-B12D-A738E46E5302}"/>
              </a:ext>
            </a:extLst>
          </p:cNvPr>
          <p:cNvSpPr txBox="1"/>
          <p:nvPr/>
        </p:nvSpPr>
        <p:spPr>
          <a:xfrm>
            <a:off x="4550682" y="1948347"/>
            <a:ext cx="1690609" cy="362394"/>
          </a:xfrm>
          <a:prstGeom prst="rect">
            <a:avLst/>
          </a:prstGeom>
          <a:noFill/>
        </p:spPr>
        <p:txBody>
          <a:bodyPr wrap="square" lIns="97650" tIns="48825" rIns="97650" bIns="48825" rtlCol="0">
            <a:spAutoFit/>
          </a:bodyPr>
          <a:lstStyle/>
          <a:p>
            <a:r>
              <a:rPr lang="en-GB" sz="1714" b="1" dirty="0"/>
              <a:t>SRAD UTM</a:t>
            </a:r>
          </a:p>
        </p:txBody>
      </p:sp>
      <p:sp>
        <p:nvSpPr>
          <p:cNvPr id="20" name="Title 3">
            <a:extLst>
              <a:ext uri="{FF2B5EF4-FFF2-40B4-BE49-F238E27FC236}">
                <a16:creationId xmlns:a16="http://schemas.microsoft.com/office/drawing/2014/main" id="{C558584D-543F-46B0-B74F-E67135AF9B02}"/>
              </a:ext>
            </a:extLst>
          </p:cNvPr>
          <p:cNvSpPr txBox="1">
            <a:spLocks/>
          </p:cNvSpPr>
          <p:nvPr/>
        </p:nvSpPr>
        <p:spPr>
          <a:xfrm>
            <a:off x="7307395" y="5826997"/>
            <a:ext cx="4270523" cy="99417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b="1" dirty="0">
                <a:latin typeface="Century Gothic" pitchFamily="34" charset="0"/>
              </a:rPr>
              <a:t>*BRIDGING = FACULTY FOUNDATION</a:t>
            </a:r>
          </a:p>
        </p:txBody>
      </p:sp>
    </p:spTree>
    <p:extLst>
      <p:ext uri="{BB962C8B-B14F-4D97-AF65-F5344CB8AC3E}">
        <p14:creationId xmlns:p14="http://schemas.microsoft.com/office/powerpoint/2010/main" val="464306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B5B48F4-29F0-42CD-B690-843E2958AC94}"/>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Bridging Program(Objective)</a:t>
            </a:r>
            <a:endParaRPr lang="en-GB" dirty="0"/>
          </a:p>
        </p:txBody>
      </p:sp>
      <p:sp>
        <p:nvSpPr>
          <p:cNvPr id="5" name="Content Placeholder 2">
            <a:extLst>
              <a:ext uri="{FF2B5EF4-FFF2-40B4-BE49-F238E27FC236}">
                <a16:creationId xmlns:a16="http://schemas.microsoft.com/office/drawing/2014/main" id="{D355ABD3-F4E1-48EE-8E93-4AA464A5A680}"/>
              </a:ext>
            </a:extLst>
          </p:cNvPr>
          <p:cNvSpPr txBox="1">
            <a:spLocks/>
          </p:cNvSpPr>
          <p:nvPr/>
        </p:nvSpPr>
        <p:spPr>
          <a:xfrm>
            <a:off x="990600" y="1642745"/>
            <a:ext cx="10515600" cy="46977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b="1" dirty="0"/>
          </a:p>
          <a:p>
            <a:pPr marL="0" indent="0">
              <a:buFont typeface="Arial" panose="020B0604020202020204" pitchFamily="34" charset="0"/>
              <a:buNone/>
            </a:pPr>
            <a:r>
              <a:rPr lang="en-GB" dirty="0"/>
              <a:t>The objectives of the Bridging Programme are as follows :</a:t>
            </a:r>
          </a:p>
          <a:p>
            <a:r>
              <a:rPr lang="en-GB" dirty="0"/>
              <a:t>To facilitate the international students to be enrolled into the Undergraduate programmes at the various faculties in the University</a:t>
            </a:r>
          </a:p>
          <a:p>
            <a:r>
              <a:rPr lang="en-GB" dirty="0"/>
              <a:t>To ensure sufficient knowledge on basic fundamentals of Science and</a:t>
            </a:r>
          </a:p>
          <a:p>
            <a:pPr marL="0" indent="0">
              <a:buFont typeface="Arial" panose="020B0604020202020204" pitchFamily="34" charset="0"/>
              <a:buNone/>
            </a:pPr>
            <a:r>
              <a:rPr lang="en-GB" dirty="0"/>
              <a:t>   Mathematics in preparation for Undergraduate education</a:t>
            </a:r>
          </a:p>
        </p:txBody>
      </p:sp>
    </p:spTree>
    <p:extLst>
      <p:ext uri="{BB962C8B-B14F-4D97-AF65-F5344CB8AC3E}">
        <p14:creationId xmlns:p14="http://schemas.microsoft.com/office/powerpoint/2010/main" val="2053552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Foundation Subjects</a:t>
            </a:r>
          </a:p>
        </p:txBody>
      </p:sp>
      <p:graphicFrame>
        <p:nvGraphicFramePr>
          <p:cNvPr id="3" name="Table 2"/>
          <p:cNvGraphicFramePr>
            <a:graphicFrameLocks noGrp="1"/>
          </p:cNvGraphicFramePr>
          <p:nvPr>
            <p:extLst>
              <p:ext uri="{D42A27DB-BD31-4B8C-83A1-F6EECF244321}">
                <p14:modId xmlns:p14="http://schemas.microsoft.com/office/powerpoint/2010/main" val="3885499105"/>
              </p:ext>
            </p:extLst>
          </p:nvPr>
        </p:nvGraphicFramePr>
        <p:xfrm>
          <a:off x="2794000" y="1417638"/>
          <a:ext cx="7203440" cy="3444240"/>
        </p:xfrm>
        <a:graphic>
          <a:graphicData uri="http://schemas.openxmlformats.org/drawingml/2006/table">
            <a:tbl>
              <a:tblPr firstRow="1" bandRow="1">
                <a:tableStyleId>{5C22544A-7EE6-4342-B048-85BDC9FD1C3A}</a:tableStyleId>
              </a:tblPr>
              <a:tblGrid>
                <a:gridCol w="2553547">
                  <a:extLst>
                    <a:ext uri="{9D8B030D-6E8A-4147-A177-3AD203B41FA5}">
                      <a16:colId xmlns:a16="http://schemas.microsoft.com/office/drawing/2014/main" val="20000"/>
                    </a:ext>
                  </a:extLst>
                </a:gridCol>
                <a:gridCol w="2553547">
                  <a:extLst>
                    <a:ext uri="{9D8B030D-6E8A-4147-A177-3AD203B41FA5}">
                      <a16:colId xmlns:a16="http://schemas.microsoft.com/office/drawing/2014/main" val="20001"/>
                    </a:ext>
                  </a:extLst>
                </a:gridCol>
                <a:gridCol w="2096346">
                  <a:extLst>
                    <a:ext uri="{9D8B030D-6E8A-4147-A177-3AD203B41FA5}">
                      <a16:colId xmlns:a16="http://schemas.microsoft.com/office/drawing/2014/main" val="20002"/>
                    </a:ext>
                  </a:extLst>
                </a:gridCol>
              </a:tblGrid>
              <a:tr h="688848">
                <a:tc>
                  <a:txBody>
                    <a:bodyPr/>
                    <a:lstStyle/>
                    <a:p>
                      <a:pPr algn="ctr"/>
                      <a:r>
                        <a:rPr lang="en-US" dirty="0"/>
                        <a:t>COURSE CODE</a:t>
                      </a:r>
                    </a:p>
                  </a:txBody>
                  <a:tcPr anchor="ctr"/>
                </a:tc>
                <a:tc>
                  <a:txBody>
                    <a:bodyPr/>
                    <a:lstStyle/>
                    <a:p>
                      <a:pPr algn="ctr"/>
                      <a:r>
                        <a:rPr lang="en-US" dirty="0"/>
                        <a:t>COURSE</a:t>
                      </a:r>
                    </a:p>
                  </a:txBody>
                  <a:tcPr anchor="ctr"/>
                </a:tc>
                <a:tc>
                  <a:txBody>
                    <a:bodyPr/>
                    <a:lstStyle/>
                    <a:p>
                      <a:pPr algn="ctr"/>
                      <a:r>
                        <a:rPr lang="en-US" dirty="0"/>
                        <a:t>CREDIT</a:t>
                      </a:r>
                    </a:p>
                  </a:txBody>
                  <a:tcPr anchor="ctr"/>
                </a:tc>
                <a:extLst>
                  <a:ext uri="{0D108BD9-81ED-4DB2-BD59-A6C34878D82A}">
                    <a16:rowId xmlns:a16="http://schemas.microsoft.com/office/drawing/2014/main" val="10000"/>
                  </a:ext>
                </a:extLst>
              </a:tr>
              <a:tr h="688848">
                <a:tc gridSpan="3">
                  <a:txBody>
                    <a:bodyPr/>
                    <a:lstStyle/>
                    <a:p>
                      <a:r>
                        <a:rPr lang="en-US" sz="2400" b="1" dirty="0"/>
                        <a:t>Module 1: Engineering &amp; Science</a:t>
                      </a:r>
                    </a:p>
                  </a:txBody>
                  <a:tcPr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688848">
                <a:tc>
                  <a:txBody>
                    <a:bodyPr/>
                    <a:lstStyle/>
                    <a:p>
                      <a:pPr algn="ctr"/>
                      <a:r>
                        <a:rPr lang="en-US" sz="2400" dirty="0"/>
                        <a:t>IFM 1004</a:t>
                      </a:r>
                    </a:p>
                  </a:txBody>
                  <a:tcPr anchor="ctr"/>
                </a:tc>
                <a:tc>
                  <a:txBody>
                    <a:bodyPr/>
                    <a:lstStyle/>
                    <a:p>
                      <a:pPr algn="ctr"/>
                      <a:r>
                        <a:rPr lang="en-US" sz="2400" dirty="0"/>
                        <a:t>Mathematics</a:t>
                      </a:r>
                    </a:p>
                  </a:txBody>
                  <a:tcPr anchor="ctr"/>
                </a:tc>
                <a:tc>
                  <a:txBody>
                    <a:bodyPr/>
                    <a:lstStyle/>
                    <a:p>
                      <a:pPr algn="ctr"/>
                      <a:r>
                        <a:rPr lang="en-US" sz="2400" dirty="0"/>
                        <a:t>4</a:t>
                      </a:r>
                    </a:p>
                  </a:txBody>
                  <a:tcPr anchor="ctr"/>
                </a:tc>
                <a:extLst>
                  <a:ext uri="{0D108BD9-81ED-4DB2-BD59-A6C34878D82A}">
                    <a16:rowId xmlns:a16="http://schemas.microsoft.com/office/drawing/2014/main" val="10002"/>
                  </a:ext>
                </a:extLst>
              </a:tr>
              <a:tr h="688848">
                <a:tc>
                  <a:txBody>
                    <a:bodyPr/>
                    <a:lstStyle/>
                    <a:p>
                      <a:pPr algn="ctr"/>
                      <a:r>
                        <a:rPr lang="en-US" sz="2400" dirty="0"/>
                        <a:t>IFP 1014</a:t>
                      </a:r>
                    </a:p>
                  </a:txBody>
                  <a:tcPr anchor="ctr"/>
                </a:tc>
                <a:tc>
                  <a:txBody>
                    <a:bodyPr/>
                    <a:lstStyle/>
                    <a:p>
                      <a:pPr algn="ctr"/>
                      <a:r>
                        <a:rPr lang="en-US" sz="2400" dirty="0"/>
                        <a:t>Physics</a:t>
                      </a:r>
                    </a:p>
                  </a:txBody>
                  <a:tcPr anchor="ctr"/>
                </a:tc>
                <a:tc>
                  <a:txBody>
                    <a:bodyPr/>
                    <a:lstStyle/>
                    <a:p>
                      <a:pPr algn="ctr"/>
                      <a:r>
                        <a:rPr lang="en-US" sz="2400" dirty="0"/>
                        <a:t>4</a:t>
                      </a:r>
                    </a:p>
                  </a:txBody>
                  <a:tcPr anchor="ctr"/>
                </a:tc>
                <a:extLst>
                  <a:ext uri="{0D108BD9-81ED-4DB2-BD59-A6C34878D82A}">
                    <a16:rowId xmlns:a16="http://schemas.microsoft.com/office/drawing/2014/main" val="10003"/>
                  </a:ext>
                </a:extLst>
              </a:tr>
              <a:tr h="688848">
                <a:tc>
                  <a:txBody>
                    <a:bodyPr/>
                    <a:lstStyle/>
                    <a:p>
                      <a:pPr algn="ctr"/>
                      <a:r>
                        <a:rPr lang="en-US" sz="2400" dirty="0"/>
                        <a:t>IFC 1024</a:t>
                      </a:r>
                    </a:p>
                  </a:txBody>
                  <a:tcPr anchor="ctr"/>
                </a:tc>
                <a:tc>
                  <a:txBody>
                    <a:bodyPr/>
                    <a:lstStyle/>
                    <a:p>
                      <a:pPr algn="ctr"/>
                      <a:r>
                        <a:rPr lang="en-US" sz="2400" dirty="0"/>
                        <a:t>Chemistry</a:t>
                      </a:r>
                    </a:p>
                  </a:txBody>
                  <a:tcPr anchor="ctr"/>
                </a:tc>
                <a:tc>
                  <a:txBody>
                    <a:bodyPr/>
                    <a:lstStyle/>
                    <a:p>
                      <a:pPr algn="ctr"/>
                      <a:r>
                        <a:rPr lang="en-US" sz="2400" dirty="0"/>
                        <a:t>4</a:t>
                      </a:r>
                    </a:p>
                  </a:txBody>
                  <a:tcPr anchor="ctr"/>
                </a:tc>
                <a:extLst>
                  <a:ext uri="{0D108BD9-81ED-4DB2-BD59-A6C34878D82A}">
                    <a16:rowId xmlns:a16="http://schemas.microsoft.com/office/drawing/2014/main" val="10004"/>
                  </a:ext>
                </a:extLst>
              </a:tr>
            </a:tbl>
          </a:graphicData>
        </a:graphic>
      </p:graphicFrame>
      <p:sp>
        <p:nvSpPr>
          <p:cNvPr id="4" name="Rectangle 3"/>
          <p:cNvSpPr/>
          <p:nvPr/>
        </p:nvSpPr>
        <p:spPr>
          <a:xfrm>
            <a:off x="2997200" y="4861878"/>
            <a:ext cx="5842000" cy="1815882"/>
          </a:xfrm>
          <a:prstGeom prst="rect">
            <a:avLst/>
          </a:prstGeom>
        </p:spPr>
        <p:txBody>
          <a:bodyPr wrap="square" numCol="2">
            <a:spAutoFit/>
          </a:bodyPr>
          <a:lstStyle/>
          <a:p>
            <a:pPr marL="285750" indent="-285750">
              <a:buFont typeface="Arial" pitchFamily="34" charset="0"/>
              <a:buChar char="•"/>
            </a:pPr>
            <a:r>
              <a:rPr lang="en-GB" sz="1400" i="1" dirty="0"/>
              <a:t>Civil</a:t>
            </a:r>
            <a:endParaRPr lang="en-US" sz="1400" i="1" dirty="0"/>
          </a:p>
          <a:p>
            <a:pPr marL="285750" indent="-285750">
              <a:buFont typeface="Arial" pitchFamily="34" charset="0"/>
              <a:buChar char="•"/>
            </a:pPr>
            <a:r>
              <a:rPr lang="en-GB" sz="1400" i="1" dirty="0"/>
              <a:t>Electrical</a:t>
            </a:r>
            <a:endParaRPr lang="en-US" sz="1400" i="1" dirty="0"/>
          </a:p>
          <a:p>
            <a:pPr marL="285750" indent="-285750">
              <a:buFont typeface="Arial" pitchFamily="34" charset="0"/>
              <a:buChar char="•"/>
            </a:pPr>
            <a:r>
              <a:rPr lang="en-GB" sz="1400" i="1" dirty="0"/>
              <a:t>Chemical &amp; Natural Resources</a:t>
            </a:r>
            <a:endParaRPr lang="en-US" sz="1400" i="1" dirty="0"/>
          </a:p>
          <a:p>
            <a:pPr marL="285750" indent="-285750">
              <a:buFont typeface="Arial" pitchFamily="34" charset="0"/>
              <a:buChar char="•"/>
            </a:pPr>
            <a:r>
              <a:rPr lang="en-GB" sz="1400" i="1" dirty="0"/>
              <a:t>Biomedical &amp; Health Science</a:t>
            </a:r>
          </a:p>
          <a:p>
            <a:pPr marL="285750" indent="-285750">
              <a:buFont typeface="Arial" pitchFamily="34" charset="0"/>
              <a:buChar char="•"/>
            </a:pPr>
            <a:endParaRPr lang="en-GB" sz="1400" i="1" dirty="0"/>
          </a:p>
          <a:p>
            <a:pPr marL="285750" indent="-285750">
              <a:buFont typeface="Arial" pitchFamily="34" charset="0"/>
              <a:buChar char="•"/>
            </a:pPr>
            <a:endParaRPr lang="en-GB" sz="1400" i="1" dirty="0"/>
          </a:p>
          <a:p>
            <a:pPr marL="285750" indent="-285750">
              <a:buFont typeface="Arial" pitchFamily="34" charset="0"/>
              <a:buChar char="•"/>
            </a:pPr>
            <a:endParaRPr lang="en-GB" sz="1400" i="1" dirty="0"/>
          </a:p>
          <a:p>
            <a:pPr lvl="0"/>
            <a:endParaRPr lang="en-GB" sz="1400" i="1" dirty="0"/>
          </a:p>
          <a:p>
            <a:pPr marL="285750" indent="-285750">
              <a:buFont typeface="Arial" pitchFamily="34" charset="0"/>
              <a:buChar char="•"/>
            </a:pPr>
            <a:r>
              <a:rPr lang="en-GB" sz="1400" i="1" dirty="0"/>
              <a:t>Mechanical</a:t>
            </a:r>
          </a:p>
          <a:p>
            <a:pPr marL="285750" indent="-285750">
              <a:buFont typeface="Arial" pitchFamily="34" charset="0"/>
              <a:buChar char="•"/>
            </a:pPr>
            <a:r>
              <a:rPr lang="en-GB" sz="1400" i="1" dirty="0"/>
              <a:t>Bioscience &amp; Bioengineering</a:t>
            </a:r>
            <a:endParaRPr lang="en-US" sz="1400" i="1" dirty="0"/>
          </a:p>
          <a:p>
            <a:pPr marL="285750" indent="-285750">
              <a:buFont typeface="Arial" pitchFamily="34" charset="0"/>
              <a:buChar char="•"/>
            </a:pPr>
            <a:r>
              <a:rPr lang="en-GB" sz="1400" i="1" dirty="0"/>
              <a:t>Science </a:t>
            </a:r>
            <a:endParaRPr lang="en-US" sz="1400" i="1" dirty="0"/>
          </a:p>
          <a:p>
            <a:pPr marL="285750" indent="-285750">
              <a:buFont typeface="Arial" pitchFamily="34" charset="0"/>
              <a:buChar char="•"/>
            </a:pPr>
            <a:r>
              <a:rPr lang="en-GB" sz="1400" i="1" dirty="0"/>
              <a:t>Education </a:t>
            </a:r>
            <a:endParaRPr lang="en-US" sz="1400" i="1" dirty="0"/>
          </a:p>
          <a:p>
            <a:endParaRPr lang="en-US" sz="1400" i="1" dirty="0"/>
          </a:p>
        </p:txBody>
      </p:sp>
    </p:spTree>
    <p:extLst>
      <p:ext uri="{BB962C8B-B14F-4D97-AF65-F5344CB8AC3E}">
        <p14:creationId xmlns:p14="http://schemas.microsoft.com/office/powerpoint/2010/main" val="3026226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Foundation Subjects</a:t>
            </a:r>
          </a:p>
        </p:txBody>
      </p:sp>
      <p:graphicFrame>
        <p:nvGraphicFramePr>
          <p:cNvPr id="3" name="Table 2"/>
          <p:cNvGraphicFramePr>
            <a:graphicFrameLocks noGrp="1"/>
          </p:cNvGraphicFramePr>
          <p:nvPr>
            <p:extLst>
              <p:ext uri="{D42A27DB-BD31-4B8C-83A1-F6EECF244321}">
                <p14:modId xmlns:p14="http://schemas.microsoft.com/office/powerpoint/2010/main" val="2340044656"/>
              </p:ext>
            </p:extLst>
          </p:nvPr>
        </p:nvGraphicFramePr>
        <p:xfrm>
          <a:off x="2834640" y="1417638"/>
          <a:ext cx="7203440" cy="3444240"/>
        </p:xfrm>
        <a:graphic>
          <a:graphicData uri="http://schemas.openxmlformats.org/drawingml/2006/table">
            <a:tbl>
              <a:tblPr firstRow="1" bandRow="1">
                <a:tableStyleId>{5C22544A-7EE6-4342-B048-85BDC9FD1C3A}</a:tableStyleId>
              </a:tblPr>
              <a:tblGrid>
                <a:gridCol w="2553547">
                  <a:extLst>
                    <a:ext uri="{9D8B030D-6E8A-4147-A177-3AD203B41FA5}">
                      <a16:colId xmlns:a16="http://schemas.microsoft.com/office/drawing/2014/main" val="20000"/>
                    </a:ext>
                  </a:extLst>
                </a:gridCol>
                <a:gridCol w="2553547">
                  <a:extLst>
                    <a:ext uri="{9D8B030D-6E8A-4147-A177-3AD203B41FA5}">
                      <a16:colId xmlns:a16="http://schemas.microsoft.com/office/drawing/2014/main" val="20001"/>
                    </a:ext>
                  </a:extLst>
                </a:gridCol>
                <a:gridCol w="2096346">
                  <a:extLst>
                    <a:ext uri="{9D8B030D-6E8A-4147-A177-3AD203B41FA5}">
                      <a16:colId xmlns:a16="http://schemas.microsoft.com/office/drawing/2014/main" val="20002"/>
                    </a:ext>
                  </a:extLst>
                </a:gridCol>
              </a:tblGrid>
              <a:tr h="688848">
                <a:tc>
                  <a:txBody>
                    <a:bodyPr/>
                    <a:lstStyle/>
                    <a:p>
                      <a:pPr algn="ctr"/>
                      <a:r>
                        <a:rPr lang="en-US" dirty="0"/>
                        <a:t>COURSE CODE</a:t>
                      </a:r>
                    </a:p>
                  </a:txBody>
                  <a:tcPr anchor="ctr"/>
                </a:tc>
                <a:tc>
                  <a:txBody>
                    <a:bodyPr/>
                    <a:lstStyle/>
                    <a:p>
                      <a:pPr algn="ctr"/>
                      <a:r>
                        <a:rPr lang="en-US" dirty="0"/>
                        <a:t>COURSE</a:t>
                      </a:r>
                    </a:p>
                  </a:txBody>
                  <a:tcPr anchor="ctr"/>
                </a:tc>
                <a:tc>
                  <a:txBody>
                    <a:bodyPr/>
                    <a:lstStyle/>
                    <a:p>
                      <a:pPr algn="ctr"/>
                      <a:r>
                        <a:rPr lang="en-US" dirty="0"/>
                        <a:t>CREDIT</a:t>
                      </a:r>
                    </a:p>
                  </a:txBody>
                  <a:tcPr anchor="ctr"/>
                </a:tc>
                <a:extLst>
                  <a:ext uri="{0D108BD9-81ED-4DB2-BD59-A6C34878D82A}">
                    <a16:rowId xmlns:a16="http://schemas.microsoft.com/office/drawing/2014/main" val="10000"/>
                  </a:ext>
                </a:extLst>
              </a:tr>
              <a:tr h="688848">
                <a:tc gridSpan="3">
                  <a:txBody>
                    <a:bodyPr/>
                    <a:lstStyle/>
                    <a:p>
                      <a:r>
                        <a:rPr lang="en-US" sz="2400" b="1" dirty="0"/>
                        <a:t>Module 2: Computer Science and Others</a:t>
                      </a:r>
                    </a:p>
                  </a:txBody>
                  <a:tcPr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688848">
                <a:tc>
                  <a:txBody>
                    <a:bodyPr/>
                    <a:lstStyle/>
                    <a:p>
                      <a:pPr algn="ctr"/>
                      <a:r>
                        <a:rPr lang="en-US" sz="2400" dirty="0"/>
                        <a:t>IFM 1004</a:t>
                      </a:r>
                    </a:p>
                  </a:txBody>
                  <a:tcPr anchor="ctr"/>
                </a:tc>
                <a:tc>
                  <a:txBody>
                    <a:bodyPr/>
                    <a:lstStyle/>
                    <a:p>
                      <a:pPr algn="ctr"/>
                      <a:r>
                        <a:rPr lang="en-US" sz="2400" dirty="0"/>
                        <a:t>Mathematics</a:t>
                      </a:r>
                    </a:p>
                  </a:txBody>
                  <a:tcPr anchor="ctr"/>
                </a:tc>
                <a:tc>
                  <a:txBody>
                    <a:bodyPr/>
                    <a:lstStyle/>
                    <a:p>
                      <a:pPr algn="ctr"/>
                      <a:r>
                        <a:rPr lang="en-US" sz="2400" dirty="0"/>
                        <a:t>4</a:t>
                      </a:r>
                    </a:p>
                  </a:txBody>
                  <a:tcPr anchor="ctr"/>
                </a:tc>
                <a:extLst>
                  <a:ext uri="{0D108BD9-81ED-4DB2-BD59-A6C34878D82A}">
                    <a16:rowId xmlns:a16="http://schemas.microsoft.com/office/drawing/2014/main" val="10002"/>
                  </a:ext>
                </a:extLst>
              </a:tr>
              <a:tr h="688848">
                <a:tc>
                  <a:txBody>
                    <a:bodyPr/>
                    <a:lstStyle/>
                    <a:p>
                      <a:pPr algn="ctr"/>
                      <a:r>
                        <a:rPr lang="en-US" sz="2400" dirty="0"/>
                        <a:t>IFP 1014</a:t>
                      </a:r>
                    </a:p>
                  </a:txBody>
                  <a:tcPr anchor="ctr"/>
                </a:tc>
                <a:tc>
                  <a:txBody>
                    <a:bodyPr/>
                    <a:lstStyle/>
                    <a:p>
                      <a:pPr algn="ctr"/>
                      <a:r>
                        <a:rPr lang="en-US" sz="2400" dirty="0"/>
                        <a:t>Physics</a:t>
                      </a:r>
                    </a:p>
                  </a:txBody>
                  <a:tcPr anchor="ctr"/>
                </a:tc>
                <a:tc>
                  <a:txBody>
                    <a:bodyPr/>
                    <a:lstStyle/>
                    <a:p>
                      <a:pPr algn="ctr"/>
                      <a:r>
                        <a:rPr lang="en-US" sz="2400" dirty="0"/>
                        <a:t>4</a:t>
                      </a:r>
                    </a:p>
                  </a:txBody>
                  <a:tcPr anchor="ctr"/>
                </a:tc>
                <a:extLst>
                  <a:ext uri="{0D108BD9-81ED-4DB2-BD59-A6C34878D82A}">
                    <a16:rowId xmlns:a16="http://schemas.microsoft.com/office/drawing/2014/main" val="10003"/>
                  </a:ext>
                </a:extLst>
              </a:tr>
              <a:tr h="688848">
                <a:tc>
                  <a:txBody>
                    <a:bodyPr/>
                    <a:lstStyle/>
                    <a:p>
                      <a:pPr algn="ctr"/>
                      <a:r>
                        <a:rPr lang="en-US" sz="2400" dirty="0"/>
                        <a:t>IFT 1064</a:t>
                      </a:r>
                    </a:p>
                  </a:txBody>
                  <a:tcPr anchor="ctr"/>
                </a:tc>
                <a:tc>
                  <a:txBody>
                    <a:bodyPr/>
                    <a:lstStyle/>
                    <a:p>
                      <a:pPr algn="ctr"/>
                      <a:r>
                        <a:rPr lang="en-US" sz="2400" dirty="0"/>
                        <a:t>ICT</a:t>
                      </a:r>
                    </a:p>
                  </a:txBody>
                  <a:tcPr anchor="ctr"/>
                </a:tc>
                <a:tc>
                  <a:txBody>
                    <a:bodyPr/>
                    <a:lstStyle/>
                    <a:p>
                      <a:pPr algn="ctr"/>
                      <a:r>
                        <a:rPr lang="en-US" sz="2400" dirty="0"/>
                        <a:t>4</a:t>
                      </a:r>
                    </a:p>
                  </a:txBody>
                  <a:tcPr anchor="ctr"/>
                </a:tc>
                <a:extLst>
                  <a:ext uri="{0D108BD9-81ED-4DB2-BD59-A6C34878D82A}">
                    <a16:rowId xmlns:a16="http://schemas.microsoft.com/office/drawing/2014/main" val="10004"/>
                  </a:ext>
                </a:extLst>
              </a:tr>
            </a:tbl>
          </a:graphicData>
        </a:graphic>
      </p:graphicFrame>
      <p:sp>
        <p:nvSpPr>
          <p:cNvPr id="6" name="Rectangle 5"/>
          <p:cNvSpPr/>
          <p:nvPr/>
        </p:nvSpPr>
        <p:spPr>
          <a:xfrm>
            <a:off x="2834640" y="4976879"/>
            <a:ext cx="4572000" cy="523220"/>
          </a:xfrm>
          <a:prstGeom prst="rect">
            <a:avLst/>
          </a:prstGeom>
        </p:spPr>
        <p:txBody>
          <a:bodyPr>
            <a:spAutoFit/>
          </a:bodyPr>
          <a:lstStyle/>
          <a:p>
            <a:pPr marL="285750" indent="-285750">
              <a:buFont typeface="Arial" pitchFamily="34" charset="0"/>
              <a:buChar char="•"/>
            </a:pPr>
            <a:r>
              <a:rPr lang="en-GB" sz="1400" i="1" dirty="0"/>
              <a:t>Computer Science &amp; Information System</a:t>
            </a:r>
            <a:endParaRPr lang="en-US" sz="1400" i="1" dirty="0"/>
          </a:p>
          <a:p>
            <a:pPr marL="285750" indent="-285750">
              <a:buFont typeface="Arial" pitchFamily="34" charset="0"/>
              <a:buChar char="•"/>
            </a:pPr>
            <a:r>
              <a:rPr lang="en-US" sz="1400" i="1" dirty="0"/>
              <a:t>Geomatic Science &amp; Engineering (SGS, SGU, SGG)</a:t>
            </a:r>
          </a:p>
        </p:txBody>
      </p:sp>
    </p:spTree>
    <p:extLst>
      <p:ext uri="{BB962C8B-B14F-4D97-AF65-F5344CB8AC3E}">
        <p14:creationId xmlns:p14="http://schemas.microsoft.com/office/powerpoint/2010/main" val="1881054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Foundation Subjects</a:t>
            </a:r>
          </a:p>
        </p:txBody>
      </p:sp>
      <p:graphicFrame>
        <p:nvGraphicFramePr>
          <p:cNvPr id="3" name="Table 2"/>
          <p:cNvGraphicFramePr>
            <a:graphicFrameLocks noGrp="1"/>
          </p:cNvGraphicFramePr>
          <p:nvPr>
            <p:extLst>
              <p:ext uri="{D42A27DB-BD31-4B8C-83A1-F6EECF244321}">
                <p14:modId xmlns:p14="http://schemas.microsoft.com/office/powerpoint/2010/main" val="1437014303"/>
              </p:ext>
            </p:extLst>
          </p:nvPr>
        </p:nvGraphicFramePr>
        <p:xfrm>
          <a:off x="2839362" y="1320899"/>
          <a:ext cx="7203440" cy="3759391"/>
        </p:xfrm>
        <a:graphic>
          <a:graphicData uri="http://schemas.openxmlformats.org/drawingml/2006/table">
            <a:tbl>
              <a:tblPr firstRow="1" bandRow="1">
                <a:tableStyleId>{5C22544A-7EE6-4342-B048-85BDC9FD1C3A}</a:tableStyleId>
              </a:tblPr>
              <a:tblGrid>
                <a:gridCol w="2553547">
                  <a:extLst>
                    <a:ext uri="{9D8B030D-6E8A-4147-A177-3AD203B41FA5}">
                      <a16:colId xmlns:a16="http://schemas.microsoft.com/office/drawing/2014/main" val="20000"/>
                    </a:ext>
                  </a:extLst>
                </a:gridCol>
                <a:gridCol w="2553547">
                  <a:extLst>
                    <a:ext uri="{9D8B030D-6E8A-4147-A177-3AD203B41FA5}">
                      <a16:colId xmlns:a16="http://schemas.microsoft.com/office/drawing/2014/main" val="20001"/>
                    </a:ext>
                  </a:extLst>
                </a:gridCol>
                <a:gridCol w="2096346">
                  <a:extLst>
                    <a:ext uri="{9D8B030D-6E8A-4147-A177-3AD203B41FA5}">
                      <a16:colId xmlns:a16="http://schemas.microsoft.com/office/drawing/2014/main" val="20002"/>
                    </a:ext>
                  </a:extLst>
                </a:gridCol>
              </a:tblGrid>
              <a:tr h="688848">
                <a:tc>
                  <a:txBody>
                    <a:bodyPr/>
                    <a:lstStyle/>
                    <a:p>
                      <a:pPr algn="ctr"/>
                      <a:r>
                        <a:rPr lang="en-US" dirty="0"/>
                        <a:t>COURSE CODE</a:t>
                      </a:r>
                    </a:p>
                  </a:txBody>
                  <a:tcPr anchor="ctr"/>
                </a:tc>
                <a:tc>
                  <a:txBody>
                    <a:bodyPr/>
                    <a:lstStyle/>
                    <a:p>
                      <a:pPr algn="ctr"/>
                      <a:r>
                        <a:rPr lang="en-US" dirty="0"/>
                        <a:t>COURSE</a:t>
                      </a:r>
                    </a:p>
                  </a:txBody>
                  <a:tcPr anchor="ctr"/>
                </a:tc>
                <a:tc>
                  <a:txBody>
                    <a:bodyPr/>
                    <a:lstStyle/>
                    <a:p>
                      <a:pPr algn="ctr"/>
                      <a:r>
                        <a:rPr lang="en-US" dirty="0"/>
                        <a:t>CREDIT</a:t>
                      </a:r>
                    </a:p>
                  </a:txBody>
                  <a:tcPr anchor="ctr"/>
                </a:tc>
                <a:extLst>
                  <a:ext uri="{0D108BD9-81ED-4DB2-BD59-A6C34878D82A}">
                    <a16:rowId xmlns:a16="http://schemas.microsoft.com/office/drawing/2014/main" val="10000"/>
                  </a:ext>
                </a:extLst>
              </a:tr>
              <a:tr h="688848">
                <a:tc gridSpan="3">
                  <a:txBody>
                    <a:bodyPr/>
                    <a:lstStyle/>
                    <a:p>
                      <a:r>
                        <a:rPr lang="en-US" sz="2400" b="1" dirty="0"/>
                        <a:t>Module 3: Non-Engineering</a:t>
                      </a:r>
                    </a:p>
                  </a:txBody>
                  <a:tcPr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688848">
                <a:tc>
                  <a:txBody>
                    <a:bodyPr/>
                    <a:lstStyle/>
                    <a:p>
                      <a:pPr marL="0" marR="0" algn="ctr">
                        <a:lnSpc>
                          <a:spcPct val="130000"/>
                        </a:lnSpc>
                        <a:spcBef>
                          <a:spcPts val="0"/>
                        </a:spcBef>
                        <a:spcAft>
                          <a:spcPts val="0"/>
                        </a:spcAft>
                        <a:tabLst>
                          <a:tab pos="200025" algn="l"/>
                          <a:tab pos="514350" algn="l"/>
                        </a:tabLst>
                      </a:pPr>
                      <a:r>
                        <a:rPr lang="en-US" sz="2400" dirty="0">
                          <a:effectLst/>
                        </a:rPr>
                        <a:t>IFB 1034</a:t>
                      </a:r>
                      <a:endParaRPr lang="en-US" sz="3600" dirty="0">
                        <a:effectLst/>
                      </a:endParaRPr>
                    </a:p>
                  </a:txBody>
                  <a:tcPr anchor="ctr"/>
                </a:tc>
                <a:tc>
                  <a:txBody>
                    <a:bodyPr/>
                    <a:lstStyle/>
                    <a:p>
                      <a:pPr marL="0" marR="0" algn="ctr">
                        <a:lnSpc>
                          <a:spcPct val="130000"/>
                        </a:lnSpc>
                        <a:spcBef>
                          <a:spcPts val="0"/>
                        </a:spcBef>
                        <a:spcAft>
                          <a:spcPts val="0"/>
                        </a:spcAft>
                        <a:tabLst>
                          <a:tab pos="200025" algn="l"/>
                          <a:tab pos="514350" algn="l"/>
                        </a:tabLst>
                      </a:pPr>
                      <a:r>
                        <a:rPr lang="en-US" sz="2400" dirty="0">
                          <a:effectLst/>
                        </a:rPr>
                        <a:t>Business Mathematics</a:t>
                      </a:r>
                      <a:endParaRPr lang="en-US" sz="3600" dirty="0">
                        <a:effectLst/>
                      </a:endParaRPr>
                    </a:p>
                  </a:txBody>
                  <a:tcPr anchor="ctr"/>
                </a:tc>
                <a:tc>
                  <a:txBody>
                    <a:bodyPr/>
                    <a:lstStyle/>
                    <a:p>
                      <a:pPr algn="ctr"/>
                      <a:r>
                        <a:rPr lang="en-US" sz="2400" dirty="0"/>
                        <a:t>4</a:t>
                      </a:r>
                    </a:p>
                  </a:txBody>
                  <a:tcPr anchor="ctr"/>
                </a:tc>
                <a:extLst>
                  <a:ext uri="{0D108BD9-81ED-4DB2-BD59-A6C34878D82A}">
                    <a16:rowId xmlns:a16="http://schemas.microsoft.com/office/drawing/2014/main" val="10002"/>
                  </a:ext>
                </a:extLst>
              </a:tr>
              <a:tr h="688848">
                <a:tc>
                  <a:txBody>
                    <a:bodyPr/>
                    <a:lstStyle/>
                    <a:p>
                      <a:pPr marL="0" marR="0" algn="ctr">
                        <a:lnSpc>
                          <a:spcPct val="130000"/>
                        </a:lnSpc>
                        <a:spcBef>
                          <a:spcPts val="0"/>
                        </a:spcBef>
                        <a:spcAft>
                          <a:spcPts val="0"/>
                        </a:spcAft>
                        <a:tabLst>
                          <a:tab pos="200025" algn="l"/>
                          <a:tab pos="514350" algn="l"/>
                        </a:tabLst>
                      </a:pPr>
                      <a:r>
                        <a:rPr lang="en-US" sz="2400" dirty="0">
                          <a:effectLst/>
                        </a:rPr>
                        <a:t>IFB 1044</a:t>
                      </a:r>
                      <a:endParaRPr lang="en-US" sz="3600" dirty="0">
                        <a:effectLst/>
                      </a:endParaRPr>
                    </a:p>
                  </a:txBody>
                  <a:tcPr anchor="ctr"/>
                </a:tc>
                <a:tc>
                  <a:txBody>
                    <a:bodyPr/>
                    <a:lstStyle/>
                    <a:p>
                      <a:pPr marL="0" marR="0" algn="ctr">
                        <a:lnSpc>
                          <a:spcPct val="130000"/>
                        </a:lnSpc>
                        <a:spcBef>
                          <a:spcPts val="0"/>
                        </a:spcBef>
                        <a:spcAft>
                          <a:spcPts val="0"/>
                        </a:spcAft>
                        <a:tabLst>
                          <a:tab pos="200025" algn="l"/>
                          <a:tab pos="514350" algn="l"/>
                        </a:tabLst>
                      </a:pPr>
                      <a:r>
                        <a:rPr lang="en-US" sz="2400" dirty="0">
                          <a:effectLst/>
                        </a:rPr>
                        <a:t>Intro to Business</a:t>
                      </a:r>
                      <a:endParaRPr lang="en-US" sz="3600" dirty="0">
                        <a:effectLst/>
                      </a:endParaRPr>
                    </a:p>
                  </a:txBody>
                  <a:tcPr anchor="ctr"/>
                </a:tc>
                <a:tc>
                  <a:txBody>
                    <a:bodyPr/>
                    <a:lstStyle/>
                    <a:p>
                      <a:pPr algn="ctr"/>
                      <a:r>
                        <a:rPr lang="en-US" sz="2400" dirty="0"/>
                        <a:t>4</a:t>
                      </a:r>
                    </a:p>
                  </a:txBody>
                  <a:tcPr anchor="ctr"/>
                </a:tc>
                <a:extLst>
                  <a:ext uri="{0D108BD9-81ED-4DB2-BD59-A6C34878D82A}">
                    <a16:rowId xmlns:a16="http://schemas.microsoft.com/office/drawing/2014/main" val="10003"/>
                  </a:ext>
                </a:extLst>
              </a:tr>
              <a:tr h="688848">
                <a:tc>
                  <a:txBody>
                    <a:bodyPr/>
                    <a:lstStyle/>
                    <a:p>
                      <a:pPr marL="0" marR="0" algn="ctr">
                        <a:lnSpc>
                          <a:spcPct val="130000"/>
                        </a:lnSpc>
                        <a:spcBef>
                          <a:spcPts val="0"/>
                        </a:spcBef>
                        <a:spcAft>
                          <a:spcPts val="0"/>
                        </a:spcAft>
                        <a:tabLst>
                          <a:tab pos="200025" algn="l"/>
                          <a:tab pos="514350" algn="l"/>
                        </a:tabLst>
                      </a:pPr>
                      <a:r>
                        <a:rPr lang="en-US" sz="2400" dirty="0">
                          <a:effectLst/>
                        </a:rPr>
                        <a:t>IFE 1054</a:t>
                      </a:r>
                      <a:endParaRPr lang="en-US" sz="3600" dirty="0">
                        <a:effectLst/>
                        <a:latin typeface="Times New Roman"/>
                        <a:ea typeface="Times New Roman"/>
                      </a:endParaRPr>
                    </a:p>
                  </a:txBody>
                  <a:tcPr anchor="ctr"/>
                </a:tc>
                <a:tc>
                  <a:txBody>
                    <a:bodyPr/>
                    <a:lstStyle/>
                    <a:p>
                      <a:pPr marL="0" marR="0" algn="ctr">
                        <a:lnSpc>
                          <a:spcPct val="130000"/>
                        </a:lnSpc>
                        <a:spcBef>
                          <a:spcPts val="0"/>
                        </a:spcBef>
                        <a:spcAft>
                          <a:spcPts val="0"/>
                        </a:spcAft>
                        <a:tabLst>
                          <a:tab pos="200025" algn="l"/>
                          <a:tab pos="514350" algn="l"/>
                        </a:tabLst>
                      </a:pPr>
                      <a:r>
                        <a:rPr lang="en-US" sz="2400" dirty="0">
                          <a:effectLst/>
                        </a:rPr>
                        <a:t>Economics</a:t>
                      </a:r>
                      <a:endParaRPr lang="en-US" sz="3600" dirty="0">
                        <a:effectLst/>
                        <a:latin typeface="Times New Roman"/>
                        <a:ea typeface="Times New Roman"/>
                      </a:endParaRPr>
                    </a:p>
                  </a:txBody>
                  <a:tcPr anchor="ctr"/>
                </a:tc>
                <a:tc>
                  <a:txBody>
                    <a:bodyPr/>
                    <a:lstStyle/>
                    <a:p>
                      <a:pPr algn="ctr"/>
                      <a:r>
                        <a:rPr lang="en-US" sz="2400" dirty="0"/>
                        <a:t>4</a:t>
                      </a:r>
                    </a:p>
                  </a:txBody>
                  <a:tcPr anchor="ctr"/>
                </a:tc>
                <a:extLst>
                  <a:ext uri="{0D108BD9-81ED-4DB2-BD59-A6C34878D82A}">
                    <a16:rowId xmlns:a16="http://schemas.microsoft.com/office/drawing/2014/main" val="10004"/>
                  </a:ext>
                </a:extLst>
              </a:tr>
            </a:tbl>
          </a:graphicData>
        </a:graphic>
      </p:graphicFrame>
      <p:sp>
        <p:nvSpPr>
          <p:cNvPr id="5" name="Rectangle 4"/>
          <p:cNvSpPr/>
          <p:nvPr/>
        </p:nvSpPr>
        <p:spPr>
          <a:xfrm>
            <a:off x="3121794" y="5080290"/>
            <a:ext cx="5598160" cy="954107"/>
          </a:xfrm>
          <a:prstGeom prst="rect">
            <a:avLst/>
          </a:prstGeom>
        </p:spPr>
        <p:txBody>
          <a:bodyPr wrap="square">
            <a:spAutoFit/>
          </a:bodyPr>
          <a:lstStyle/>
          <a:p>
            <a:pPr marL="285750" indent="-285750">
              <a:buFont typeface="Arial" pitchFamily="34" charset="0"/>
              <a:buChar char="•"/>
            </a:pPr>
            <a:r>
              <a:rPr lang="en-GB" sz="1400" i="1" dirty="0"/>
              <a:t>Management &amp; Human Resources</a:t>
            </a:r>
            <a:endParaRPr lang="en-US" sz="1400" i="1" dirty="0"/>
          </a:p>
          <a:p>
            <a:pPr marL="285750" indent="-285750">
              <a:buFont typeface="Arial" pitchFamily="34" charset="0"/>
              <a:buChar char="•"/>
            </a:pPr>
            <a:r>
              <a:rPr lang="en-GB" sz="1400" i="1" dirty="0"/>
              <a:t>Built Environment </a:t>
            </a:r>
            <a:endParaRPr lang="en-US" sz="1400" i="1" dirty="0"/>
          </a:p>
          <a:p>
            <a:pPr marL="285750" indent="-285750">
              <a:buFont typeface="Arial" pitchFamily="34" charset="0"/>
              <a:buChar char="•"/>
            </a:pPr>
            <a:r>
              <a:rPr lang="en-GB" sz="1400" i="1" dirty="0"/>
              <a:t>Education (SPL, SPI)</a:t>
            </a:r>
            <a:endParaRPr lang="en-US" sz="1400" i="1" dirty="0"/>
          </a:p>
          <a:p>
            <a:pPr marL="285750" indent="-285750">
              <a:buFont typeface="Arial" pitchFamily="34" charset="0"/>
              <a:buChar char="•"/>
            </a:pPr>
            <a:r>
              <a:rPr lang="en-US" sz="1400" i="1" dirty="0"/>
              <a:t>Geomatic Science &amp; Engineering (for SGP, SGT </a:t>
            </a:r>
            <a:r>
              <a:rPr lang="en-US" sz="1400" i="1" dirty="0" err="1"/>
              <a:t>programmes</a:t>
            </a:r>
            <a:r>
              <a:rPr lang="en-US" sz="1400" i="1" dirty="0"/>
              <a:t>)</a:t>
            </a:r>
          </a:p>
        </p:txBody>
      </p:sp>
    </p:spTree>
    <p:extLst>
      <p:ext uri="{BB962C8B-B14F-4D97-AF65-F5344CB8AC3E}">
        <p14:creationId xmlns:p14="http://schemas.microsoft.com/office/powerpoint/2010/main" val="416132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183989"/>
            <a:ext cx="9430011" cy="615046"/>
          </a:xfrm>
        </p:spPr>
        <p:txBody>
          <a:bodyPr>
            <a:noAutofit/>
          </a:bodyPr>
          <a:lstStyle/>
          <a:p>
            <a:r>
              <a:rPr lang="en-US" sz="3600" b="1" dirty="0"/>
              <a:t>Credits and Grading Scheme</a:t>
            </a:r>
            <a:endParaRPr lang="en-US" sz="3600" dirty="0"/>
          </a:p>
        </p:txBody>
      </p:sp>
      <p:sp>
        <p:nvSpPr>
          <p:cNvPr id="3" name="Content Placeholder 2"/>
          <p:cNvSpPr>
            <a:spLocks noGrp="1"/>
          </p:cNvSpPr>
          <p:nvPr>
            <p:ph idx="1"/>
          </p:nvPr>
        </p:nvSpPr>
        <p:spPr>
          <a:xfrm>
            <a:off x="2550695" y="799035"/>
            <a:ext cx="8109280" cy="5946670"/>
          </a:xfrm>
          <a:solidFill>
            <a:schemeClr val="bg1"/>
          </a:solidFill>
        </p:spPr>
        <p:txBody>
          <a:bodyPr>
            <a:noAutofit/>
          </a:bodyPr>
          <a:lstStyle/>
          <a:p>
            <a:pPr marL="0" indent="0" algn="ctr">
              <a:buNone/>
            </a:pPr>
            <a:r>
              <a:rPr lang="en-US" sz="1600" dirty="0"/>
              <a:t>The Relationship between Marks and Grades </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marL="457200" lvl="1" indent="0">
              <a:buNone/>
            </a:pPr>
            <a:endParaRPr lang="en-US" sz="1600" dirty="0"/>
          </a:p>
          <a:p>
            <a:pPr marL="457200" lvl="1" indent="0">
              <a:buNone/>
            </a:pPr>
            <a:endParaRPr lang="en-US" sz="1600" dirty="0"/>
          </a:p>
          <a:p>
            <a:pPr marL="457200" lvl="1" indent="0">
              <a:buNone/>
            </a:pPr>
            <a:endParaRPr lang="en-US" sz="1600" dirty="0"/>
          </a:p>
          <a:p>
            <a:pPr lvl="1"/>
            <a:r>
              <a:rPr lang="en-US" sz="1600" dirty="0"/>
              <a:t>Assessments - tests, quizzes, assignments and final examination throughout the semester.</a:t>
            </a:r>
          </a:p>
          <a:p>
            <a:pPr lvl="1"/>
            <a:r>
              <a:rPr lang="en-US" sz="1600" dirty="0"/>
              <a:t>The final examination date  is set by UTM.</a:t>
            </a:r>
          </a:p>
          <a:p>
            <a:pPr lvl="1"/>
            <a:r>
              <a:rPr lang="en-US" sz="1600" b="1" dirty="0">
                <a:highlight>
                  <a:srgbClr val="FFFF00"/>
                </a:highlight>
              </a:rPr>
              <a:t>Pass every course with minimum grade D+ </a:t>
            </a:r>
            <a:r>
              <a:rPr lang="en-US" sz="1600" b="1" dirty="0"/>
              <a:t>AND </a:t>
            </a:r>
            <a:r>
              <a:rPr lang="en-US" sz="1600" b="1" dirty="0">
                <a:highlight>
                  <a:srgbClr val="FFFF00"/>
                </a:highlight>
              </a:rPr>
              <a:t>average grade CGPA 2.00 </a:t>
            </a:r>
          </a:p>
          <a:p>
            <a:pPr lvl="1"/>
            <a:r>
              <a:rPr lang="en-US" sz="1600" dirty="0"/>
              <a:t>Student who failed, he is  allowed to repeat for 1 semester.</a:t>
            </a:r>
          </a:p>
          <a:p>
            <a:pPr marL="457200" lvl="1" indent="0">
              <a:buNone/>
            </a:pPr>
            <a:endParaRPr lang="en-US" sz="1600" dirty="0"/>
          </a:p>
          <a:p>
            <a:pPr lvl="1"/>
            <a:endParaRPr lang="en-US" sz="1600" dirty="0"/>
          </a:p>
        </p:txBody>
      </p:sp>
      <p:graphicFrame>
        <p:nvGraphicFramePr>
          <p:cNvPr id="7" name="Table 6"/>
          <p:cNvGraphicFramePr>
            <a:graphicFrameLocks noGrp="1"/>
          </p:cNvGraphicFramePr>
          <p:nvPr/>
        </p:nvGraphicFramePr>
        <p:xfrm>
          <a:off x="3508763" y="1252603"/>
          <a:ext cx="4722597" cy="4040146"/>
        </p:xfrm>
        <a:graphic>
          <a:graphicData uri="http://schemas.openxmlformats.org/drawingml/2006/table">
            <a:tbl>
              <a:tblPr firstRow="1" firstCol="1" bandRow="1">
                <a:tableStyleId>{5C22544A-7EE6-4342-B048-85BDC9FD1C3A}</a:tableStyleId>
              </a:tblPr>
              <a:tblGrid>
                <a:gridCol w="1934347">
                  <a:extLst>
                    <a:ext uri="{9D8B030D-6E8A-4147-A177-3AD203B41FA5}">
                      <a16:colId xmlns:a16="http://schemas.microsoft.com/office/drawing/2014/main" val="20000"/>
                    </a:ext>
                  </a:extLst>
                </a:gridCol>
                <a:gridCol w="1394125">
                  <a:extLst>
                    <a:ext uri="{9D8B030D-6E8A-4147-A177-3AD203B41FA5}">
                      <a16:colId xmlns:a16="http://schemas.microsoft.com/office/drawing/2014/main" val="20001"/>
                    </a:ext>
                  </a:extLst>
                </a:gridCol>
                <a:gridCol w="1394125">
                  <a:extLst>
                    <a:ext uri="{9D8B030D-6E8A-4147-A177-3AD203B41FA5}">
                      <a16:colId xmlns:a16="http://schemas.microsoft.com/office/drawing/2014/main" val="1858184349"/>
                    </a:ext>
                  </a:extLst>
                </a:gridCol>
              </a:tblGrid>
              <a:tr h="402967">
                <a:tc>
                  <a:txBody>
                    <a:bodyPr/>
                    <a:lstStyle/>
                    <a:p>
                      <a:pPr marL="0" marR="0" algn="ctr">
                        <a:spcBef>
                          <a:spcPts val="0"/>
                        </a:spcBef>
                        <a:spcAft>
                          <a:spcPts val="0"/>
                        </a:spcAft>
                      </a:pPr>
                      <a:r>
                        <a:rPr lang="en-US" sz="1800" dirty="0">
                          <a:effectLst/>
                        </a:rPr>
                        <a:t>Marks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Grade</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defTabSz="914400" rtl="0" eaLnBrk="1" latinLnBrk="0" hangingPunct="1">
                        <a:spcBef>
                          <a:spcPts val="0"/>
                        </a:spcBef>
                        <a:spcAft>
                          <a:spcPts val="0"/>
                        </a:spcAft>
                      </a:pPr>
                      <a:r>
                        <a:rPr lang="en-US" sz="1800" b="1" kern="1200" dirty="0">
                          <a:solidFill>
                            <a:schemeClr val="lt1"/>
                          </a:solidFill>
                          <a:effectLst/>
                          <a:latin typeface="+mn-lt"/>
                          <a:ea typeface="+mn-ea"/>
                          <a:cs typeface="+mn-cs"/>
                        </a:rPr>
                        <a:t>Pointer</a:t>
                      </a:r>
                    </a:p>
                  </a:txBody>
                  <a:tcPr marL="68580" marR="68580" marT="0" marB="0" anchor="ctr"/>
                </a:tc>
                <a:extLst>
                  <a:ext uri="{0D108BD9-81ED-4DB2-BD59-A6C34878D82A}">
                    <a16:rowId xmlns:a16="http://schemas.microsoft.com/office/drawing/2014/main" val="10000"/>
                  </a:ext>
                </a:extLst>
              </a:tr>
              <a:tr h="279783">
                <a:tc>
                  <a:txBody>
                    <a:bodyPr/>
                    <a:lstStyle/>
                    <a:p>
                      <a:pPr marL="0" marR="0" algn="ctr">
                        <a:spcBef>
                          <a:spcPts val="0"/>
                        </a:spcBef>
                        <a:spcAft>
                          <a:spcPts val="0"/>
                        </a:spcAft>
                      </a:pPr>
                      <a:r>
                        <a:rPr lang="en-US" sz="1800" dirty="0">
                          <a:effectLst/>
                        </a:rPr>
                        <a:t>90  -  100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rPr>
                        <a:t>A+</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n-cs"/>
                        </a:rPr>
                        <a:t>4.00</a:t>
                      </a:r>
                    </a:p>
                  </a:txBody>
                  <a:tcPr marL="68580" marR="68580" marT="0" marB="0" anchor="ctr">
                    <a:solidFill>
                      <a:schemeClr val="bg2"/>
                    </a:solidFill>
                  </a:tcPr>
                </a:tc>
                <a:extLst>
                  <a:ext uri="{0D108BD9-81ED-4DB2-BD59-A6C34878D82A}">
                    <a16:rowId xmlns:a16="http://schemas.microsoft.com/office/drawing/2014/main" val="10001"/>
                  </a:ext>
                </a:extLst>
              </a:tr>
              <a:tr h="279783">
                <a:tc>
                  <a:txBody>
                    <a:bodyPr/>
                    <a:lstStyle/>
                    <a:p>
                      <a:pPr marL="0" marR="0" algn="ctr">
                        <a:spcBef>
                          <a:spcPts val="0"/>
                        </a:spcBef>
                        <a:spcAft>
                          <a:spcPts val="0"/>
                        </a:spcAft>
                      </a:pPr>
                      <a:r>
                        <a:rPr lang="en-US" sz="1800" dirty="0">
                          <a:effectLst/>
                        </a:rPr>
                        <a:t>80  -  89</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rPr>
                        <a:t>A</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n-cs"/>
                        </a:rPr>
                        <a:t>4.00</a:t>
                      </a:r>
                    </a:p>
                  </a:txBody>
                  <a:tcPr marL="68580" marR="68580" marT="0" marB="0" anchor="ctr">
                    <a:solidFill>
                      <a:schemeClr val="bg2"/>
                    </a:solidFill>
                  </a:tcPr>
                </a:tc>
                <a:extLst>
                  <a:ext uri="{0D108BD9-81ED-4DB2-BD59-A6C34878D82A}">
                    <a16:rowId xmlns:a16="http://schemas.microsoft.com/office/drawing/2014/main" val="10002"/>
                  </a:ext>
                </a:extLst>
              </a:tr>
              <a:tr h="279783">
                <a:tc>
                  <a:txBody>
                    <a:bodyPr/>
                    <a:lstStyle/>
                    <a:p>
                      <a:pPr marL="0" marR="0" algn="ctr">
                        <a:spcBef>
                          <a:spcPts val="0"/>
                        </a:spcBef>
                        <a:spcAft>
                          <a:spcPts val="0"/>
                        </a:spcAft>
                      </a:pPr>
                      <a:r>
                        <a:rPr lang="en-US" sz="1800">
                          <a:effectLst/>
                        </a:rPr>
                        <a:t>75  -  79</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rPr>
                        <a:t>A-</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n-cs"/>
                        </a:rPr>
                        <a:t>3.67</a:t>
                      </a:r>
                    </a:p>
                  </a:txBody>
                  <a:tcPr marL="68580" marR="68580" marT="0" marB="0" anchor="ctr">
                    <a:solidFill>
                      <a:schemeClr val="bg2"/>
                    </a:solidFill>
                  </a:tcPr>
                </a:tc>
                <a:extLst>
                  <a:ext uri="{0D108BD9-81ED-4DB2-BD59-A6C34878D82A}">
                    <a16:rowId xmlns:a16="http://schemas.microsoft.com/office/drawing/2014/main" val="10003"/>
                  </a:ext>
                </a:extLst>
              </a:tr>
              <a:tr h="279783">
                <a:tc>
                  <a:txBody>
                    <a:bodyPr/>
                    <a:lstStyle/>
                    <a:p>
                      <a:pPr marL="0" marR="0" algn="ctr">
                        <a:spcBef>
                          <a:spcPts val="0"/>
                        </a:spcBef>
                        <a:spcAft>
                          <a:spcPts val="0"/>
                        </a:spcAft>
                      </a:pPr>
                      <a:r>
                        <a:rPr lang="en-US" sz="1800">
                          <a:effectLst/>
                        </a:rPr>
                        <a:t>70  -  74</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tabLst>
                          <a:tab pos="1885950" algn="l"/>
                          <a:tab pos="2743200" algn="l"/>
                          <a:tab pos="3307715" algn="l"/>
                        </a:tabLst>
                      </a:pPr>
                      <a:r>
                        <a:rPr lang="en-US" sz="1800" b="1" dirty="0">
                          <a:effectLst/>
                        </a:rPr>
                        <a:t>B+</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marL="0" marR="0" algn="ctr" defTabSz="914400" rtl="0" eaLnBrk="1" latinLnBrk="0" hangingPunct="1">
                        <a:spcBef>
                          <a:spcPts val="0"/>
                        </a:spcBef>
                        <a:spcAft>
                          <a:spcPts val="0"/>
                        </a:spcAft>
                        <a:tabLst>
                          <a:tab pos="1885950" algn="l"/>
                          <a:tab pos="2743200" algn="l"/>
                          <a:tab pos="3307715" algn="l"/>
                        </a:tabLst>
                      </a:pPr>
                      <a:r>
                        <a:rPr lang="en-US" sz="1800" b="1" kern="1200" dirty="0">
                          <a:solidFill>
                            <a:schemeClr val="tx1"/>
                          </a:solidFill>
                          <a:effectLst/>
                          <a:latin typeface="+mn-lt"/>
                          <a:ea typeface="+mn-ea"/>
                          <a:cs typeface="+mn-cs"/>
                        </a:rPr>
                        <a:t>3.33</a:t>
                      </a:r>
                    </a:p>
                  </a:txBody>
                  <a:tcPr marL="68580" marR="68580" marT="0" marB="0" anchor="ctr">
                    <a:solidFill>
                      <a:schemeClr val="bg2"/>
                    </a:solidFill>
                  </a:tcPr>
                </a:tc>
                <a:extLst>
                  <a:ext uri="{0D108BD9-81ED-4DB2-BD59-A6C34878D82A}">
                    <a16:rowId xmlns:a16="http://schemas.microsoft.com/office/drawing/2014/main" val="10004"/>
                  </a:ext>
                </a:extLst>
              </a:tr>
              <a:tr h="279783">
                <a:tc>
                  <a:txBody>
                    <a:bodyPr/>
                    <a:lstStyle/>
                    <a:p>
                      <a:pPr marL="0" marR="0" algn="ctr">
                        <a:spcBef>
                          <a:spcPts val="0"/>
                        </a:spcBef>
                        <a:spcAft>
                          <a:spcPts val="0"/>
                        </a:spcAft>
                      </a:pPr>
                      <a:r>
                        <a:rPr lang="en-US" sz="1800">
                          <a:effectLst/>
                        </a:rPr>
                        <a:t>65  -  69</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tabLst>
                          <a:tab pos="1885950" algn="l"/>
                          <a:tab pos="2743200" algn="l"/>
                          <a:tab pos="3307715" algn="l"/>
                        </a:tabLst>
                      </a:pPr>
                      <a:r>
                        <a:rPr lang="en-US" sz="1800" b="1" dirty="0">
                          <a:effectLst/>
                        </a:rPr>
                        <a:t>B</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marL="0" marR="0" algn="ctr" defTabSz="914400" rtl="0" eaLnBrk="1" latinLnBrk="0" hangingPunct="1">
                        <a:spcBef>
                          <a:spcPts val="0"/>
                        </a:spcBef>
                        <a:spcAft>
                          <a:spcPts val="0"/>
                        </a:spcAft>
                        <a:tabLst>
                          <a:tab pos="1885950" algn="l"/>
                          <a:tab pos="2743200" algn="l"/>
                          <a:tab pos="3307715" algn="l"/>
                        </a:tabLst>
                      </a:pPr>
                      <a:r>
                        <a:rPr lang="en-US" sz="1800" b="1" kern="1200" dirty="0">
                          <a:solidFill>
                            <a:schemeClr val="tx1"/>
                          </a:solidFill>
                          <a:effectLst/>
                          <a:latin typeface="+mn-lt"/>
                          <a:ea typeface="+mn-ea"/>
                          <a:cs typeface="+mn-cs"/>
                        </a:rPr>
                        <a:t>3.00</a:t>
                      </a:r>
                    </a:p>
                  </a:txBody>
                  <a:tcPr marL="68580" marR="68580" marT="0" marB="0" anchor="ctr">
                    <a:solidFill>
                      <a:schemeClr val="bg2"/>
                    </a:solidFill>
                  </a:tcPr>
                </a:tc>
                <a:extLst>
                  <a:ext uri="{0D108BD9-81ED-4DB2-BD59-A6C34878D82A}">
                    <a16:rowId xmlns:a16="http://schemas.microsoft.com/office/drawing/2014/main" val="10005"/>
                  </a:ext>
                </a:extLst>
              </a:tr>
              <a:tr h="279783">
                <a:tc>
                  <a:txBody>
                    <a:bodyPr/>
                    <a:lstStyle/>
                    <a:p>
                      <a:pPr marL="0" marR="0" algn="ctr">
                        <a:spcBef>
                          <a:spcPts val="0"/>
                        </a:spcBef>
                        <a:spcAft>
                          <a:spcPts val="0"/>
                        </a:spcAft>
                      </a:pPr>
                      <a:r>
                        <a:rPr lang="en-US" sz="1800">
                          <a:effectLst/>
                        </a:rPr>
                        <a:t>60  -  64</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tabLst>
                          <a:tab pos="1885950" algn="l"/>
                          <a:tab pos="2743200" algn="l"/>
                          <a:tab pos="3307715" algn="l"/>
                        </a:tabLst>
                      </a:pPr>
                      <a:r>
                        <a:rPr lang="en-US" sz="1800" b="1" dirty="0">
                          <a:effectLst/>
                        </a:rPr>
                        <a:t>B-</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marL="0" marR="0" algn="ctr" defTabSz="914400" rtl="0" eaLnBrk="1" latinLnBrk="0" hangingPunct="1">
                        <a:spcBef>
                          <a:spcPts val="0"/>
                        </a:spcBef>
                        <a:spcAft>
                          <a:spcPts val="0"/>
                        </a:spcAft>
                        <a:tabLst>
                          <a:tab pos="1885950" algn="l"/>
                          <a:tab pos="2743200" algn="l"/>
                          <a:tab pos="3307715" algn="l"/>
                        </a:tabLst>
                      </a:pPr>
                      <a:r>
                        <a:rPr lang="en-US" sz="1800" b="1" kern="1200" dirty="0">
                          <a:solidFill>
                            <a:schemeClr val="tx1"/>
                          </a:solidFill>
                          <a:effectLst/>
                          <a:latin typeface="+mn-lt"/>
                          <a:ea typeface="+mn-ea"/>
                          <a:cs typeface="+mn-cs"/>
                        </a:rPr>
                        <a:t>2.67</a:t>
                      </a:r>
                    </a:p>
                  </a:txBody>
                  <a:tcPr marL="68580" marR="68580" marT="0" marB="0" anchor="ctr">
                    <a:solidFill>
                      <a:schemeClr val="bg2"/>
                    </a:solidFill>
                  </a:tcPr>
                </a:tc>
                <a:extLst>
                  <a:ext uri="{0D108BD9-81ED-4DB2-BD59-A6C34878D82A}">
                    <a16:rowId xmlns:a16="http://schemas.microsoft.com/office/drawing/2014/main" val="10006"/>
                  </a:ext>
                </a:extLst>
              </a:tr>
              <a:tr h="279783">
                <a:tc>
                  <a:txBody>
                    <a:bodyPr/>
                    <a:lstStyle/>
                    <a:p>
                      <a:pPr marL="0" marR="0" algn="ctr">
                        <a:spcBef>
                          <a:spcPts val="0"/>
                        </a:spcBef>
                        <a:spcAft>
                          <a:spcPts val="0"/>
                        </a:spcAft>
                      </a:pPr>
                      <a:r>
                        <a:rPr lang="en-US" sz="1800">
                          <a:effectLst/>
                        </a:rPr>
                        <a:t>55  -  59</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tabLst>
                          <a:tab pos="1885950" algn="l"/>
                          <a:tab pos="2743200" algn="l"/>
                          <a:tab pos="3307715" algn="l"/>
                        </a:tabLst>
                      </a:pPr>
                      <a:r>
                        <a:rPr lang="en-US" sz="1800" b="1" dirty="0">
                          <a:effectLst/>
                        </a:rPr>
                        <a:t>C+</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marL="0" marR="0" algn="ctr" defTabSz="914400" rtl="0" eaLnBrk="1" latinLnBrk="0" hangingPunct="1">
                        <a:spcBef>
                          <a:spcPts val="0"/>
                        </a:spcBef>
                        <a:spcAft>
                          <a:spcPts val="0"/>
                        </a:spcAft>
                        <a:tabLst>
                          <a:tab pos="1885950" algn="l"/>
                          <a:tab pos="2743200" algn="l"/>
                          <a:tab pos="3307715" algn="l"/>
                        </a:tabLst>
                      </a:pPr>
                      <a:r>
                        <a:rPr lang="en-US" sz="1800" b="1" kern="1200" dirty="0">
                          <a:solidFill>
                            <a:schemeClr val="tx1"/>
                          </a:solidFill>
                          <a:effectLst/>
                          <a:latin typeface="+mn-lt"/>
                          <a:ea typeface="+mn-ea"/>
                          <a:cs typeface="+mn-cs"/>
                        </a:rPr>
                        <a:t>2.33</a:t>
                      </a:r>
                    </a:p>
                  </a:txBody>
                  <a:tcPr marL="68580" marR="68580" marT="0" marB="0" anchor="ctr">
                    <a:solidFill>
                      <a:schemeClr val="bg2"/>
                    </a:solidFill>
                  </a:tcPr>
                </a:tc>
                <a:extLst>
                  <a:ext uri="{0D108BD9-81ED-4DB2-BD59-A6C34878D82A}">
                    <a16:rowId xmlns:a16="http://schemas.microsoft.com/office/drawing/2014/main" val="10007"/>
                  </a:ext>
                </a:extLst>
              </a:tr>
              <a:tr h="279783">
                <a:tc>
                  <a:txBody>
                    <a:bodyPr/>
                    <a:lstStyle/>
                    <a:p>
                      <a:pPr marL="0" marR="0" algn="ctr">
                        <a:spcBef>
                          <a:spcPts val="0"/>
                        </a:spcBef>
                        <a:spcAft>
                          <a:spcPts val="0"/>
                        </a:spcAft>
                      </a:pPr>
                      <a:r>
                        <a:rPr lang="en-US" sz="1800">
                          <a:effectLst/>
                        </a:rPr>
                        <a:t>50  -  54</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tabLst>
                          <a:tab pos="1885950" algn="l"/>
                          <a:tab pos="2743200" algn="l"/>
                          <a:tab pos="3307715" algn="l"/>
                        </a:tabLst>
                      </a:pPr>
                      <a:r>
                        <a:rPr lang="en-US" sz="1800" b="1" dirty="0">
                          <a:effectLst/>
                        </a:rPr>
                        <a:t>C</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marL="0" marR="0" algn="ctr" defTabSz="914400" rtl="0" eaLnBrk="1" latinLnBrk="0" hangingPunct="1">
                        <a:spcBef>
                          <a:spcPts val="0"/>
                        </a:spcBef>
                        <a:spcAft>
                          <a:spcPts val="0"/>
                        </a:spcAft>
                        <a:tabLst>
                          <a:tab pos="1885950" algn="l"/>
                          <a:tab pos="2743200" algn="l"/>
                          <a:tab pos="3307715" algn="l"/>
                        </a:tabLst>
                      </a:pPr>
                      <a:r>
                        <a:rPr lang="en-US" sz="1800" b="1" kern="1200" dirty="0">
                          <a:solidFill>
                            <a:schemeClr val="tx1"/>
                          </a:solidFill>
                          <a:effectLst/>
                          <a:latin typeface="+mn-lt"/>
                          <a:ea typeface="+mn-ea"/>
                          <a:cs typeface="+mn-cs"/>
                        </a:rPr>
                        <a:t>2.00</a:t>
                      </a:r>
                    </a:p>
                  </a:txBody>
                  <a:tcPr marL="68580" marR="68580" marT="0" marB="0" anchor="ctr">
                    <a:solidFill>
                      <a:schemeClr val="bg2"/>
                    </a:solidFill>
                  </a:tcPr>
                </a:tc>
                <a:extLst>
                  <a:ext uri="{0D108BD9-81ED-4DB2-BD59-A6C34878D82A}">
                    <a16:rowId xmlns:a16="http://schemas.microsoft.com/office/drawing/2014/main" val="10008"/>
                  </a:ext>
                </a:extLst>
              </a:tr>
              <a:tr h="279783">
                <a:tc>
                  <a:txBody>
                    <a:bodyPr/>
                    <a:lstStyle/>
                    <a:p>
                      <a:pPr marL="0" marR="0" algn="ctr">
                        <a:spcBef>
                          <a:spcPts val="0"/>
                        </a:spcBef>
                        <a:spcAft>
                          <a:spcPts val="0"/>
                        </a:spcAft>
                      </a:pPr>
                      <a:r>
                        <a:rPr lang="en-US" sz="1800" dirty="0">
                          <a:effectLst/>
                        </a:rPr>
                        <a:t>45  -  49</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1"/>
                    </a:solidFill>
                  </a:tcPr>
                </a:tc>
                <a:tc>
                  <a:txBody>
                    <a:bodyPr/>
                    <a:lstStyle/>
                    <a:p>
                      <a:pPr marL="0" marR="0" algn="ctr">
                        <a:spcBef>
                          <a:spcPts val="0"/>
                        </a:spcBef>
                        <a:spcAft>
                          <a:spcPts val="0"/>
                        </a:spcAft>
                        <a:tabLst>
                          <a:tab pos="1885950" algn="l"/>
                          <a:tab pos="2743200" algn="l"/>
                          <a:tab pos="3307715" algn="l"/>
                        </a:tabLst>
                      </a:pPr>
                      <a:r>
                        <a:rPr lang="en-US" sz="1800" b="1" dirty="0">
                          <a:effectLst/>
                        </a:rPr>
                        <a:t>C-</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marL="0" marR="0" algn="ctr" defTabSz="914400" rtl="0" eaLnBrk="1" latinLnBrk="0" hangingPunct="1">
                        <a:spcBef>
                          <a:spcPts val="0"/>
                        </a:spcBef>
                        <a:spcAft>
                          <a:spcPts val="0"/>
                        </a:spcAft>
                        <a:tabLst>
                          <a:tab pos="1885950" algn="l"/>
                          <a:tab pos="2743200" algn="l"/>
                          <a:tab pos="3307715" algn="l"/>
                        </a:tabLst>
                      </a:pPr>
                      <a:r>
                        <a:rPr lang="en-US" sz="1800" b="1" kern="1200" dirty="0">
                          <a:solidFill>
                            <a:schemeClr val="tx1"/>
                          </a:solidFill>
                          <a:effectLst/>
                          <a:latin typeface="+mn-lt"/>
                          <a:ea typeface="+mn-ea"/>
                          <a:cs typeface="+mn-cs"/>
                        </a:rPr>
                        <a:t>1.67</a:t>
                      </a:r>
                    </a:p>
                  </a:txBody>
                  <a:tcPr marL="68580" marR="68580" marT="0" marB="0" anchor="ctr">
                    <a:solidFill>
                      <a:schemeClr val="bg2"/>
                    </a:solidFill>
                  </a:tcPr>
                </a:tc>
                <a:extLst>
                  <a:ext uri="{0D108BD9-81ED-4DB2-BD59-A6C34878D82A}">
                    <a16:rowId xmlns:a16="http://schemas.microsoft.com/office/drawing/2014/main" val="10009"/>
                  </a:ext>
                </a:extLst>
              </a:tr>
              <a:tr h="279783">
                <a:tc>
                  <a:txBody>
                    <a:bodyPr/>
                    <a:lstStyle/>
                    <a:p>
                      <a:pPr marL="0" marR="0" algn="ctr">
                        <a:spcBef>
                          <a:spcPts val="0"/>
                        </a:spcBef>
                        <a:spcAft>
                          <a:spcPts val="0"/>
                        </a:spcAft>
                      </a:pPr>
                      <a:r>
                        <a:rPr lang="en-US" sz="1800" dirty="0">
                          <a:effectLst/>
                        </a:rPr>
                        <a:t>40  -  44</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solidFill>
                      <a:schemeClr val="accent1"/>
                    </a:solidFill>
                  </a:tcPr>
                </a:tc>
                <a:tc>
                  <a:txBody>
                    <a:bodyPr/>
                    <a:lstStyle/>
                    <a:p>
                      <a:pPr marL="0" marR="0" algn="ctr">
                        <a:spcBef>
                          <a:spcPts val="0"/>
                        </a:spcBef>
                        <a:spcAft>
                          <a:spcPts val="0"/>
                        </a:spcAft>
                        <a:tabLst>
                          <a:tab pos="1885950" algn="l"/>
                          <a:tab pos="2743200" algn="l"/>
                          <a:tab pos="3307715" algn="l"/>
                        </a:tabLst>
                      </a:pPr>
                      <a:r>
                        <a:rPr lang="en-US" sz="1800" b="1" dirty="0">
                          <a:effectLst/>
                        </a:rPr>
                        <a:t>D+</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2"/>
                    </a:solidFill>
                  </a:tcPr>
                </a:tc>
                <a:tc>
                  <a:txBody>
                    <a:bodyPr/>
                    <a:lstStyle/>
                    <a:p>
                      <a:pPr marL="0" marR="0" algn="ctr" defTabSz="914400" rtl="0" eaLnBrk="1" latinLnBrk="0" hangingPunct="1">
                        <a:spcBef>
                          <a:spcPts val="0"/>
                        </a:spcBef>
                        <a:spcAft>
                          <a:spcPts val="0"/>
                        </a:spcAft>
                        <a:tabLst>
                          <a:tab pos="1885950" algn="l"/>
                          <a:tab pos="2743200" algn="l"/>
                          <a:tab pos="3307715" algn="l"/>
                        </a:tabLst>
                      </a:pPr>
                      <a:r>
                        <a:rPr lang="en-US" sz="1800" b="1" kern="1200" dirty="0">
                          <a:solidFill>
                            <a:schemeClr val="tx1"/>
                          </a:solidFill>
                          <a:effectLst/>
                          <a:latin typeface="+mn-lt"/>
                          <a:ea typeface="+mn-ea"/>
                          <a:cs typeface="+mn-cs"/>
                        </a:rPr>
                        <a:t>1.33</a:t>
                      </a:r>
                    </a:p>
                  </a:txBody>
                  <a:tcPr marL="68580" marR="68580" marT="0" marB="0" anchor="ctr">
                    <a:solidFill>
                      <a:schemeClr val="bg2"/>
                    </a:solidFill>
                  </a:tcPr>
                </a:tc>
                <a:extLst>
                  <a:ext uri="{0D108BD9-81ED-4DB2-BD59-A6C34878D82A}">
                    <a16:rowId xmlns:a16="http://schemas.microsoft.com/office/drawing/2014/main" val="10010"/>
                  </a:ext>
                </a:extLst>
              </a:tr>
              <a:tr h="279783">
                <a:tc>
                  <a:txBody>
                    <a:bodyPr/>
                    <a:lstStyle/>
                    <a:p>
                      <a:pPr marL="0" marR="0" algn="ctr">
                        <a:spcBef>
                          <a:spcPts val="0"/>
                        </a:spcBef>
                        <a:spcAft>
                          <a:spcPts val="0"/>
                        </a:spcAft>
                      </a:pPr>
                      <a:r>
                        <a:rPr lang="en-US" sz="1800" dirty="0">
                          <a:effectLst/>
                        </a:rPr>
                        <a:t>35  -  39</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solidFill>
                      <a:srgbClr val="FF0000"/>
                    </a:solidFill>
                  </a:tcPr>
                </a:tc>
                <a:tc>
                  <a:txBody>
                    <a:bodyPr/>
                    <a:lstStyle/>
                    <a:p>
                      <a:pPr marL="0" marR="0" algn="ctr">
                        <a:spcBef>
                          <a:spcPts val="0"/>
                        </a:spcBef>
                        <a:spcAft>
                          <a:spcPts val="0"/>
                        </a:spcAft>
                        <a:tabLst>
                          <a:tab pos="1885950" algn="l"/>
                          <a:tab pos="2743200" algn="l"/>
                          <a:tab pos="3307715" algn="l"/>
                        </a:tabLst>
                      </a:pPr>
                      <a:r>
                        <a:rPr lang="en-US" sz="1800" b="1" dirty="0">
                          <a:effectLst/>
                        </a:rPr>
                        <a:t>D</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rgbClr val="FF0000"/>
                    </a:solidFill>
                  </a:tcPr>
                </a:tc>
                <a:tc>
                  <a:txBody>
                    <a:bodyPr/>
                    <a:lstStyle/>
                    <a:p>
                      <a:pPr marL="0" marR="0" algn="ctr" defTabSz="914400" rtl="0" eaLnBrk="1" latinLnBrk="0" hangingPunct="1">
                        <a:spcBef>
                          <a:spcPts val="0"/>
                        </a:spcBef>
                        <a:spcAft>
                          <a:spcPts val="0"/>
                        </a:spcAft>
                        <a:tabLst>
                          <a:tab pos="1885950" algn="l"/>
                          <a:tab pos="2743200" algn="l"/>
                          <a:tab pos="3307715" algn="l"/>
                        </a:tabLst>
                      </a:pPr>
                      <a:r>
                        <a:rPr lang="en-US" sz="1800" b="1" kern="1200" dirty="0">
                          <a:solidFill>
                            <a:schemeClr val="lt1"/>
                          </a:solidFill>
                          <a:effectLst/>
                          <a:latin typeface="+mn-lt"/>
                          <a:ea typeface="+mn-ea"/>
                          <a:cs typeface="+mn-cs"/>
                        </a:rPr>
                        <a:t>1.00</a:t>
                      </a:r>
                    </a:p>
                  </a:txBody>
                  <a:tcPr marL="68580" marR="68580" marT="0" marB="0" anchor="ctr">
                    <a:solidFill>
                      <a:srgbClr val="FF0000"/>
                    </a:solidFill>
                  </a:tcPr>
                </a:tc>
                <a:extLst>
                  <a:ext uri="{0D108BD9-81ED-4DB2-BD59-A6C34878D82A}">
                    <a16:rowId xmlns:a16="http://schemas.microsoft.com/office/drawing/2014/main" val="10011"/>
                  </a:ext>
                </a:extLst>
              </a:tr>
              <a:tr h="279783">
                <a:tc>
                  <a:txBody>
                    <a:bodyPr/>
                    <a:lstStyle/>
                    <a:p>
                      <a:pPr marL="0" marR="0" algn="ctr">
                        <a:spcBef>
                          <a:spcPts val="0"/>
                        </a:spcBef>
                        <a:spcAft>
                          <a:spcPts val="0"/>
                        </a:spcAft>
                      </a:pPr>
                      <a:r>
                        <a:rPr lang="en-US" sz="1800">
                          <a:effectLst/>
                        </a:rPr>
                        <a:t>30  -  34</a:t>
                      </a:r>
                      <a:endParaRPr lang="en-US" sz="1800">
                        <a:effectLst/>
                        <a:latin typeface="Times New Roman" panose="02020603050405020304" pitchFamily="18" charset="0"/>
                        <a:ea typeface="Times New Roman" panose="02020603050405020304" pitchFamily="18" charset="0"/>
                      </a:endParaRPr>
                    </a:p>
                  </a:txBody>
                  <a:tcPr marL="68580" marR="68580" marT="0" marB="0" anchor="ctr">
                    <a:solidFill>
                      <a:srgbClr val="FF0000"/>
                    </a:solidFill>
                  </a:tcPr>
                </a:tc>
                <a:tc>
                  <a:txBody>
                    <a:bodyPr/>
                    <a:lstStyle/>
                    <a:p>
                      <a:pPr marL="0" marR="0" algn="ctr">
                        <a:spcBef>
                          <a:spcPts val="0"/>
                        </a:spcBef>
                        <a:spcAft>
                          <a:spcPts val="0"/>
                        </a:spcAft>
                        <a:tabLst>
                          <a:tab pos="1885950" algn="l"/>
                          <a:tab pos="2743200" algn="l"/>
                          <a:tab pos="3307715" algn="l"/>
                        </a:tabLst>
                      </a:pPr>
                      <a:r>
                        <a:rPr lang="en-US" sz="1800" b="1" dirty="0">
                          <a:effectLst/>
                        </a:rPr>
                        <a:t>D-</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rgbClr val="FF0000"/>
                    </a:solidFill>
                  </a:tcPr>
                </a:tc>
                <a:tc>
                  <a:txBody>
                    <a:bodyPr/>
                    <a:lstStyle/>
                    <a:p>
                      <a:pPr marL="0" marR="0" algn="ctr" defTabSz="914400" rtl="0" eaLnBrk="1" latinLnBrk="0" hangingPunct="1">
                        <a:spcBef>
                          <a:spcPts val="0"/>
                        </a:spcBef>
                        <a:spcAft>
                          <a:spcPts val="0"/>
                        </a:spcAft>
                        <a:tabLst>
                          <a:tab pos="1885950" algn="l"/>
                          <a:tab pos="2743200" algn="l"/>
                          <a:tab pos="3307715" algn="l"/>
                        </a:tabLst>
                      </a:pPr>
                      <a:r>
                        <a:rPr lang="en-US" sz="1800" b="1" kern="1200" dirty="0">
                          <a:solidFill>
                            <a:schemeClr val="lt1"/>
                          </a:solidFill>
                          <a:effectLst/>
                          <a:latin typeface="+mn-lt"/>
                          <a:ea typeface="+mn-ea"/>
                          <a:cs typeface="+mn-cs"/>
                        </a:rPr>
                        <a:t>0.67</a:t>
                      </a:r>
                    </a:p>
                  </a:txBody>
                  <a:tcPr marL="68580" marR="68580" marT="0" marB="0" anchor="ctr">
                    <a:solidFill>
                      <a:srgbClr val="FF0000"/>
                    </a:solidFill>
                  </a:tcPr>
                </a:tc>
                <a:extLst>
                  <a:ext uri="{0D108BD9-81ED-4DB2-BD59-A6C34878D82A}">
                    <a16:rowId xmlns:a16="http://schemas.microsoft.com/office/drawing/2014/main" val="10012"/>
                  </a:ext>
                </a:extLst>
              </a:tr>
              <a:tr h="279783">
                <a:tc>
                  <a:txBody>
                    <a:bodyPr/>
                    <a:lstStyle/>
                    <a:p>
                      <a:pPr marL="0" marR="0" algn="ctr">
                        <a:spcBef>
                          <a:spcPts val="0"/>
                        </a:spcBef>
                        <a:spcAft>
                          <a:spcPts val="0"/>
                        </a:spcAft>
                        <a:tabLst>
                          <a:tab pos="1885950" algn="l"/>
                          <a:tab pos="2743200" algn="l"/>
                          <a:tab pos="3307715" algn="l"/>
                        </a:tabLst>
                      </a:pPr>
                      <a:r>
                        <a:rPr lang="en-US" sz="1800" dirty="0">
                          <a:effectLst/>
                        </a:rPr>
                        <a:t>00  -  29</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solidFill>
                      <a:srgbClr val="FF0000"/>
                    </a:solidFill>
                  </a:tcPr>
                </a:tc>
                <a:tc>
                  <a:txBody>
                    <a:bodyPr/>
                    <a:lstStyle/>
                    <a:p>
                      <a:pPr marL="0" marR="0" algn="ctr">
                        <a:spcBef>
                          <a:spcPts val="0"/>
                        </a:spcBef>
                        <a:spcAft>
                          <a:spcPts val="0"/>
                        </a:spcAft>
                        <a:tabLst>
                          <a:tab pos="1885950" algn="l"/>
                          <a:tab pos="2743200" algn="l"/>
                          <a:tab pos="3307715" algn="l"/>
                        </a:tabLst>
                      </a:pPr>
                      <a:r>
                        <a:rPr lang="en-US" sz="1800" b="1" dirty="0">
                          <a:effectLst/>
                        </a:rPr>
                        <a:t>E</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rgbClr val="FF0000"/>
                    </a:solidFill>
                  </a:tcPr>
                </a:tc>
                <a:tc>
                  <a:txBody>
                    <a:bodyPr/>
                    <a:lstStyle/>
                    <a:p>
                      <a:pPr marL="0" marR="0" algn="ctr" defTabSz="914400" rtl="0" eaLnBrk="1" latinLnBrk="0" hangingPunct="1">
                        <a:spcBef>
                          <a:spcPts val="0"/>
                        </a:spcBef>
                        <a:spcAft>
                          <a:spcPts val="0"/>
                        </a:spcAft>
                        <a:tabLst>
                          <a:tab pos="1885950" algn="l"/>
                          <a:tab pos="2743200" algn="l"/>
                          <a:tab pos="3307715" algn="l"/>
                        </a:tabLst>
                      </a:pPr>
                      <a:r>
                        <a:rPr lang="en-US" sz="1800" b="1" kern="1200" dirty="0">
                          <a:solidFill>
                            <a:schemeClr val="lt1"/>
                          </a:solidFill>
                          <a:effectLst/>
                          <a:latin typeface="+mn-lt"/>
                          <a:ea typeface="+mn-ea"/>
                          <a:cs typeface="+mn-cs"/>
                        </a:rPr>
                        <a:t>0</a:t>
                      </a:r>
                    </a:p>
                  </a:txBody>
                  <a:tcPr marL="68580" marR="68580" marT="0" marB="0" anchor="ctr">
                    <a:solidFill>
                      <a:srgbClr val="FF0000"/>
                    </a:solidFill>
                  </a:tcPr>
                </a:tc>
                <a:extLst>
                  <a:ext uri="{0D108BD9-81ED-4DB2-BD59-A6C34878D82A}">
                    <a16:rowId xmlns:a16="http://schemas.microsoft.com/office/drawing/2014/main" val="10013"/>
                  </a:ext>
                </a:extLst>
              </a:tr>
            </a:tbl>
          </a:graphicData>
        </a:graphic>
      </p:graphicFrame>
      <p:sp>
        <p:nvSpPr>
          <p:cNvPr id="8" name="Right Brace 7"/>
          <p:cNvSpPr/>
          <p:nvPr/>
        </p:nvSpPr>
        <p:spPr>
          <a:xfrm>
            <a:off x="8335585" y="1696547"/>
            <a:ext cx="416256" cy="266251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Rectangle 8"/>
          <p:cNvSpPr/>
          <p:nvPr/>
        </p:nvSpPr>
        <p:spPr>
          <a:xfrm>
            <a:off x="8751841" y="2809873"/>
            <a:ext cx="1610436" cy="43585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PASS</a:t>
            </a:r>
          </a:p>
        </p:txBody>
      </p:sp>
      <p:sp>
        <p:nvSpPr>
          <p:cNvPr id="10" name="Right Brace 9"/>
          <p:cNvSpPr/>
          <p:nvPr/>
        </p:nvSpPr>
        <p:spPr>
          <a:xfrm>
            <a:off x="8335585" y="4493538"/>
            <a:ext cx="416256" cy="763030"/>
          </a:xfrm>
          <a:prstGeom prst="rightBrace">
            <a:avLst>
              <a:gd name="adj1" fmla="val 15405"/>
              <a:gd name="adj2" fmla="val 50000"/>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FF0000"/>
              </a:solidFill>
            </a:endParaRPr>
          </a:p>
        </p:txBody>
      </p:sp>
      <p:sp>
        <p:nvSpPr>
          <p:cNvPr id="11" name="Rectangle 10"/>
          <p:cNvSpPr/>
          <p:nvPr/>
        </p:nvSpPr>
        <p:spPr>
          <a:xfrm>
            <a:off x="8800856" y="4609585"/>
            <a:ext cx="1610436" cy="435819"/>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FAIL</a:t>
            </a:r>
          </a:p>
        </p:txBody>
      </p:sp>
    </p:spTree>
    <p:extLst>
      <p:ext uri="{BB962C8B-B14F-4D97-AF65-F5344CB8AC3E}">
        <p14:creationId xmlns:p14="http://schemas.microsoft.com/office/powerpoint/2010/main" val="4294289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2299A-665E-4347-B667-253587CB4A81}"/>
              </a:ext>
            </a:extLst>
          </p:cNvPr>
          <p:cNvSpPr>
            <a:spLocks noGrp="1"/>
          </p:cNvSpPr>
          <p:nvPr>
            <p:ph type="title"/>
          </p:nvPr>
        </p:nvSpPr>
        <p:spPr/>
        <p:txBody>
          <a:bodyPr/>
          <a:lstStyle/>
          <a:p>
            <a:r>
              <a:rPr lang="en-GB" b="1" dirty="0"/>
              <a:t>ATTENDANCE</a:t>
            </a:r>
          </a:p>
        </p:txBody>
      </p:sp>
      <p:sp>
        <p:nvSpPr>
          <p:cNvPr id="3" name="Content Placeholder 2">
            <a:extLst>
              <a:ext uri="{FF2B5EF4-FFF2-40B4-BE49-F238E27FC236}">
                <a16:creationId xmlns:a16="http://schemas.microsoft.com/office/drawing/2014/main" id="{2825925A-86A6-4373-8FF2-66239B53BE4C}"/>
              </a:ext>
            </a:extLst>
          </p:cNvPr>
          <p:cNvSpPr>
            <a:spLocks noGrp="1"/>
          </p:cNvSpPr>
          <p:nvPr>
            <p:ph idx="1"/>
          </p:nvPr>
        </p:nvSpPr>
        <p:spPr/>
        <p:txBody>
          <a:bodyPr/>
          <a:lstStyle/>
          <a:p>
            <a:pPr marL="0" indent="0">
              <a:buNone/>
            </a:pPr>
            <a:r>
              <a:rPr lang="en-GB" dirty="0"/>
              <a:t>The student should adhere to the rules of attendance as stated in the University Academic Regulation: </a:t>
            </a:r>
          </a:p>
          <a:p>
            <a:pPr marL="0" indent="0">
              <a:buNone/>
            </a:pPr>
            <a:r>
              <a:rPr lang="en-GB" dirty="0"/>
              <a:t>1. Student must attend </a:t>
            </a:r>
            <a:r>
              <a:rPr lang="en-GB" dirty="0">
                <a:solidFill>
                  <a:srgbClr val="FF0000"/>
                </a:solidFill>
              </a:rPr>
              <a:t>not less than 80% </a:t>
            </a:r>
            <a:r>
              <a:rPr lang="en-GB" dirty="0"/>
              <a:t>of lecture hours as required for the course. </a:t>
            </a:r>
          </a:p>
          <a:p>
            <a:pPr marL="0" indent="0">
              <a:buNone/>
            </a:pPr>
            <a:r>
              <a:rPr lang="en-GB" dirty="0"/>
              <a:t>2. The student will be prohibited from attending any lecture and assessment activities upon failure to comply with the above requirement. </a:t>
            </a:r>
          </a:p>
        </p:txBody>
      </p:sp>
    </p:spTree>
    <p:extLst>
      <p:ext uri="{BB962C8B-B14F-4D97-AF65-F5344CB8AC3E}">
        <p14:creationId xmlns:p14="http://schemas.microsoft.com/office/powerpoint/2010/main" val="4235935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5895</TotalTime>
  <Words>1590</Words>
  <Application>Microsoft Office PowerPoint</Application>
  <PresentationFormat>Widescreen</PresentationFormat>
  <Paragraphs>271</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Century Gothic</vt:lpstr>
      <vt:lpstr>Times New Roman</vt:lpstr>
      <vt:lpstr>Wingdings</vt:lpstr>
      <vt:lpstr>Office Theme</vt:lpstr>
      <vt:lpstr>Bridging Programme(Faculty Foundation) Session 20212022-2</vt:lpstr>
      <vt:lpstr>Content</vt:lpstr>
      <vt:lpstr>BRIDGING PROGRAMME PATHWAY</vt:lpstr>
      <vt:lpstr>PowerPoint Presentation</vt:lpstr>
      <vt:lpstr>Foundation Subjects</vt:lpstr>
      <vt:lpstr>Foundation Subjects</vt:lpstr>
      <vt:lpstr>Foundation Subjects</vt:lpstr>
      <vt:lpstr>Credits and Grading Scheme</vt:lpstr>
      <vt:lpstr>ATTENDANCE</vt:lpstr>
      <vt:lpstr>BRIDGING PROGRAMME PATHWAY(New)</vt:lpstr>
      <vt:lpstr>Bridging Exemption Test (BET)</vt:lpstr>
      <vt:lpstr>Teaching and Learning for 20212022-2</vt:lpstr>
      <vt:lpstr>Teaching and Learning for 20212022-2</vt:lpstr>
      <vt:lpstr>Academic Calendar Session 20212022-2</vt:lpstr>
      <vt:lpstr>Student’s Actions - What you need to do? </vt:lpstr>
      <vt:lpstr>Course Registration</vt:lpstr>
      <vt:lpstr>PowerPoint Presentation</vt:lpstr>
      <vt:lpstr>FAQ</vt:lpstr>
      <vt:lpstr>Blackboard Account for Online Learning</vt:lpstr>
      <vt:lpstr>Talk to Us</vt:lpstr>
      <vt:lpstr>Contact us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Bridging Programme Session 20202021-1</dc:title>
  <dc:creator>GS1336</dc:creator>
  <cp:lastModifiedBy>GS1336</cp:lastModifiedBy>
  <cp:revision>68</cp:revision>
  <dcterms:created xsi:type="dcterms:W3CDTF">2020-10-11T11:54:58Z</dcterms:created>
  <dcterms:modified xsi:type="dcterms:W3CDTF">2022-03-15T08:01:33Z</dcterms:modified>
</cp:coreProperties>
</file>